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9" r:id="rId5"/>
    <p:sldId id="258" r:id="rId6"/>
    <p:sldId id="261" r:id="rId7"/>
    <p:sldId id="262" r:id="rId8"/>
    <p:sldId id="264"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37" autoAdjust="0"/>
  </p:normalViewPr>
  <p:slideViewPr>
    <p:cSldViewPr>
      <p:cViewPr varScale="1">
        <p:scale>
          <a:sx n="66" d="100"/>
          <a:sy n="66" d="100"/>
        </p:scale>
        <p:origin x="-6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89099" name="Rectangle 11"/>
          <p:cNvSpPr>
            <a:spLocks noGrp="1" noChangeArrowheads="1"/>
          </p:cNvSpPr>
          <p:nvPr>
            <p:ph type="ctrTitle" sz="quarter"/>
          </p:nvPr>
        </p:nvSpPr>
        <p:spPr>
          <a:xfrm>
            <a:off x="685800" y="1736725"/>
            <a:ext cx="7772400" cy="1920875"/>
          </a:xfrm>
        </p:spPr>
        <p:txBody>
          <a:bodyPr/>
          <a:lstStyle>
            <a:lvl1pPr>
              <a:defRPr sz="6000"/>
            </a:lvl1pPr>
          </a:lstStyle>
          <a:p>
            <a:r>
              <a:rPr lang="en-GB"/>
              <a:t>Click to edit Master title style</a:t>
            </a:r>
          </a:p>
        </p:txBody>
      </p:sp>
      <p:sp>
        <p:nvSpPr>
          <p:cNvPr id="8910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1EBB7D11-F2A5-4C7A-BBD6-E754B30AF884}" type="datetimeFigureOut">
              <a:rPr lang="en-US"/>
              <a:pPr>
                <a:defRPr/>
              </a:pPr>
              <a:t>3/18/2009</a:t>
            </a:fld>
            <a:endParaRPr lang="en-GB"/>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GB"/>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13FEE5E-280D-4A68-B26B-6FD2CE5CC4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8E4D2EE7-B45F-44BF-BCE6-20145BD75C87}" type="datetimeFigureOut">
              <a:rPr lang="en-US"/>
              <a:pPr>
                <a:defRPr/>
              </a:pPr>
              <a:t>3/18/2009</a:t>
            </a:fld>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2499DB92-EAC0-4A3C-8952-591AB3187325}" type="slidenum">
              <a:rPr lang="en-GB"/>
              <a:pPr>
                <a:defRPr/>
              </a:pPr>
              <a:t>‹#›</a:t>
            </a:fld>
            <a:endParaRPr lang="en-GB"/>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E35B2EB0-A615-4FF9-889C-BCAEA671CF96}" type="datetimeFigureOut">
              <a:rPr lang="en-US"/>
              <a:pPr>
                <a:defRPr/>
              </a:pPr>
              <a:t>3/18/2009</a:t>
            </a:fld>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7D93334C-3229-4638-B5EA-0F604B6FD19C}" type="slidenum">
              <a:rPr lang="en-GB"/>
              <a:pPr>
                <a:defRPr/>
              </a:pPr>
              <a:t>‹#›</a:t>
            </a:fld>
            <a:endParaRPr lang="en-GB"/>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3A779486-5CCE-47B0-9049-D21BD82BDA9A}" type="datetimeFigureOut">
              <a:rPr lang="en-US"/>
              <a:pPr>
                <a:defRPr/>
              </a:pPr>
              <a:t>3/18/2009</a:t>
            </a:fld>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BBFEF660-2628-4AF7-B1F1-468EE3F6A22F}" type="slidenum">
              <a:rPr lang="en-GB"/>
              <a:pPr>
                <a:defRPr/>
              </a:pPr>
              <a:t>‹#›</a:t>
            </a:fld>
            <a:endParaRPr lang="en-GB"/>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5977237B-05A4-4BDD-9E23-283B49EBBB48}" type="datetimeFigureOut">
              <a:rPr lang="en-US"/>
              <a:pPr>
                <a:defRPr/>
              </a:pPr>
              <a:t>3/18/2009</a:t>
            </a:fld>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12A9AE55-A527-4607-B24B-ED1DE85854F2}" type="slidenum">
              <a:rPr lang="en-GB"/>
              <a:pPr>
                <a:defRPr/>
              </a:pPr>
              <a:t>‹#›</a:t>
            </a:fld>
            <a:endParaRPr lang="en-GB"/>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820133C1-C24F-4BFD-B1AC-87423A9D1CE1}" type="datetimeFigureOut">
              <a:rPr lang="en-US"/>
              <a:pPr>
                <a:defRPr/>
              </a:pPr>
              <a:t>3/18/2009</a:t>
            </a:fld>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9574586C-1713-4F94-9D49-C0AE7E583B47}" type="slidenum">
              <a:rPr lang="en-GB"/>
              <a:pPr>
                <a:defRPr/>
              </a:pPr>
              <a:t>‹#›</a:t>
            </a:fld>
            <a:endParaRPr lang="en-GB"/>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F242DE09-A2B1-4B66-AB5A-D397D6B339A3}" type="datetimeFigureOut">
              <a:rPr lang="en-US"/>
              <a:pPr>
                <a:defRPr/>
              </a:pPr>
              <a:t>3/18/2009</a:t>
            </a:fld>
            <a:endParaRPr lang="en-GB"/>
          </a:p>
        </p:txBody>
      </p:sp>
      <p:sp>
        <p:nvSpPr>
          <p:cNvPr id="8" name="Rectangle 3"/>
          <p:cNvSpPr>
            <a:spLocks noGrp="1" noChangeArrowheads="1"/>
          </p:cNvSpPr>
          <p:nvPr>
            <p:ph type="sldNum" sz="quarter" idx="11"/>
          </p:nvPr>
        </p:nvSpPr>
        <p:spPr>
          <a:ln/>
        </p:spPr>
        <p:txBody>
          <a:bodyPr/>
          <a:lstStyle>
            <a:lvl1pPr>
              <a:defRPr/>
            </a:lvl1pPr>
          </a:lstStyle>
          <a:p>
            <a:pPr>
              <a:defRPr/>
            </a:pPr>
            <a:fld id="{CAE34201-99DA-4403-8D70-1A8F1B0C0F3F}" type="slidenum">
              <a:rPr lang="en-GB"/>
              <a:pPr>
                <a:defRPr/>
              </a:pPr>
              <a:t>‹#›</a:t>
            </a:fld>
            <a:endParaRPr lang="en-GB"/>
          </a:p>
        </p:txBody>
      </p:sp>
      <p:sp>
        <p:nvSpPr>
          <p:cNvPr id="9"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AAFD8748-DF04-46F2-8841-34BC9026C820}" type="datetimeFigureOut">
              <a:rPr lang="en-US"/>
              <a:pPr>
                <a:defRPr/>
              </a:pPr>
              <a:t>3/18/2009</a:t>
            </a:fld>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AEF44999-5FE1-4B44-B4B6-AC19BA8BED86}" type="slidenum">
              <a:rPr lang="en-GB"/>
              <a:pPr>
                <a:defRPr/>
              </a:pPr>
              <a:t>‹#›</a:t>
            </a:fld>
            <a:endParaRPr lang="en-GB"/>
          </a:p>
        </p:txBody>
      </p:sp>
      <p:sp>
        <p:nvSpPr>
          <p:cNvPr id="5"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416F8E8B-263C-45F9-A770-0D362C1E6F20}" type="datetimeFigureOut">
              <a:rPr lang="en-US"/>
              <a:pPr>
                <a:defRPr/>
              </a:pPr>
              <a:t>3/18/2009</a:t>
            </a:fld>
            <a:endParaRPr lang="en-GB"/>
          </a:p>
        </p:txBody>
      </p:sp>
      <p:sp>
        <p:nvSpPr>
          <p:cNvPr id="3" name="Rectangle 3"/>
          <p:cNvSpPr>
            <a:spLocks noGrp="1" noChangeArrowheads="1"/>
          </p:cNvSpPr>
          <p:nvPr>
            <p:ph type="sldNum" sz="quarter" idx="11"/>
          </p:nvPr>
        </p:nvSpPr>
        <p:spPr>
          <a:ln/>
        </p:spPr>
        <p:txBody>
          <a:bodyPr/>
          <a:lstStyle>
            <a:lvl1pPr>
              <a:defRPr/>
            </a:lvl1pPr>
          </a:lstStyle>
          <a:p>
            <a:pPr>
              <a:defRPr/>
            </a:pPr>
            <a:fld id="{A026F33C-94DF-490B-AE21-BC4F4B164FD8}" type="slidenum">
              <a:rPr lang="en-GB"/>
              <a:pPr>
                <a:defRPr/>
              </a:pPr>
              <a:t>‹#›</a:t>
            </a:fld>
            <a:endParaRPr lang="en-GB"/>
          </a:p>
        </p:txBody>
      </p:sp>
      <p:sp>
        <p:nvSpPr>
          <p:cNvPr id="4"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66516E1E-5D81-4B6A-80DD-02909F84DF7D}" type="datetimeFigureOut">
              <a:rPr lang="en-US"/>
              <a:pPr>
                <a:defRPr/>
              </a:pPr>
              <a:t>3/18/2009</a:t>
            </a:fld>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9D0A8DB4-9322-426D-918E-1EDECD902508}" type="slidenum">
              <a:rPr lang="en-GB"/>
              <a:pPr>
                <a:defRPr/>
              </a:pPr>
              <a:t>‹#›</a:t>
            </a:fld>
            <a:endParaRPr lang="en-GB"/>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89728375-B10E-4F7A-AD4E-E66152A23F73}" type="datetimeFigureOut">
              <a:rPr lang="en-US"/>
              <a:pPr>
                <a:defRPr/>
              </a:pPr>
              <a:t>3/18/2009</a:t>
            </a:fld>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8F954DCE-7309-4212-9E48-FFF9FC087F89}" type="slidenum">
              <a:rPr lang="en-GB"/>
              <a:pPr>
                <a:defRPr/>
              </a:pPr>
              <a:t>‹#›</a:t>
            </a:fld>
            <a:endParaRPr lang="en-GB"/>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79269F38-2AAA-4F8D-85F3-129C5D9FF662}" type="datetimeFigureOut">
              <a:rPr lang="en-US"/>
              <a:pPr>
                <a:defRPr/>
              </a:pPr>
              <a:t>3/18/2009</a:t>
            </a:fld>
            <a:endParaRPr lang="en-GB"/>
          </a:p>
        </p:txBody>
      </p:sp>
      <p:sp>
        <p:nvSpPr>
          <p:cNvPr id="8806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33F559-A7F9-48F4-8D31-AC7C314D29E6}" type="slidenum">
              <a:rPr lang="en-GB"/>
              <a:pPr>
                <a:defRPr/>
              </a:pPr>
              <a:t>‹#›</a:t>
            </a:fld>
            <a:endParaRPr lang="en-GB"/>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8807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8807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8807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8807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8807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8807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8807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8807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807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GB"/>
          </a:p>
        </p:txBody>
      </p:sp>
      <p:sp>
        <p:nvSpPr>
          <p:cNvPr id="8807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16" r:id="rId5"/>
    <p:sldLayoutId id="2147483715" r:id="rId6"/>
    <p:sldLayoutId id="2147483714" r:id="rId7"/>
    <p:sldLayoutId id="2147483713" r:id="rId8"/>
    <p:sldLayoutId id="2147483712" r:id="rId9"/>
    <p:sldLayoutId id="2147483711" r:id="rId10"/>
    <p:sldLayoutId id="2147483710"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phtbOcM9KWI"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classtools.net/my/quiz34202.ht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lstStyle/>
          <a:p>
            <a:pPr eaLnBrk="1" hangingPunct="1">
              <a:defRPr/>
            </a:pPr>
            <a:r>
              <a:rPr lang="en-GB" sz="6000" b="0" u="sng">
                <a:solidFill>
                  <a:srgbClr val="FF0000"/>
                </a:solidFill>
              </a:rPr>
              <a:t>INTERPRETIVISM</a:t>
            </a:r>
          </a:p>
        </p:txBody>
      </p:sp>
      <p:sp>
        <p:nvSpPr>
          <p:cNvPr id="3" name="Subtitle 2"/>
          <p:cNvSpPr>
            <a:spLocks noGrp="1"/>
          </p:cNvSpPr>
          <p:nvPr>
            <p:ph type="subTitle" idx="4294967295"/>
          </p:nvPr>
        </p:nvSpPr>
        <p:spPr>
          <a:xfrm>
            <a:off x="1371600" y="3884613"/>
            <a:ext cx="6400800" cy="1754187"/>
          </a:xfrm>
        </p:spPr>
        <p:txBody>
          <a:bodyPr>
            <a:normAutofit/>
          </a:bodyPr>
          <a:lstStyle/>
          <a:p>
            <a:pPr marL="0" indent="0" algn="ctr" eaLnBrk="1" hangingPunct="1">
              <a:buFont typeface="Wingdings" pitchFamily="2" charset="2"/>
              <a:buNone/>
              <a:defRPr/>
            </a:pPr>
            <a:endParaRPr lang="en-GB">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313"/>
                                        </p:tgtEl>
                                        <p:attrNameLst>
                                          <p:attrName>style.visibility</p:attrName>
                                        </p:attrNameLst>
                                      </p:cBhvr>
                                      <p:to>
                                        <p:strVal val="visible"/>
                                      </p:to>
                                    </p:set>
                                    <p:anim calcmode="lin" valueType="num">
                                      <p:cBhvr>
                                        <p:cTn id="7" dur="500" fill="hold"/>
                                        <p:tgtEl>
                                          <p:spTgt spid="13313"/>
                                        </p:tgtEl>
                                        <p:attrNameLst>
                                          <p:attrName>ppt_w</p:attrName>
                                        </p:attrNameLst>
                                      </p:cBhvr>
                                      <p:tavLst>
                                        <p:tav tm="0">
                                          <p:val>
                                            <p:fltVal val="0"/>
                                          </p:val>
                                        </p:tav>
                                        <p:tav tm="100000">
                                          <p:val>
                                            <p:strVal val="#ppt_w"/>
                                          </p:val>
                                        </p:tav>
                                      </p:tavLst>
                                    </p:anim>
                                    <p:anim calcmode="lin" valueType="num">
                                      <p:cBhvr>
                                        <p:cTn id="8" dur="500" fill="hold"/>
                                        <p:tgtEl>
                                          <p:spTgt spid="13313"/>
                                        </p:tgtEl>
                                        <p:attrNameLst>
                                          <p:attrName>ppt_h</p:attrName>
                                        </p:attrNameLst>
                                      </p:cBhvr>
                                      <p:tavLst>
                                        <p:tav tm="0">
                                          <p:val>
                                            <p:fltVal val="0"/>
                                          </p:val>
                                        </p:tav>
                                        <p:tav tm="100000">
                                          <p:val>
                                            <p:strVal val="#ppt_h"/>
                                          </p:val>
                                        </p:tav>
                                      </p:tavLst>
                                    </p:anim>
                                    <p:anim calcmode="lin" valueType="num">
                                      <p:cBhvr>
                                        <p:cTn id="9" dur="500" fill="hold"/>
                                        <p:tgtEl>
                                          <p:spTgt spid="13313"/>
                                        </p:tgtEl>
                                        <p:attrNameLst>
                                          <p:attrName>style.rotation</p:attrName>
                                        </p:attrNameLst>
                                      </p:cBhvr>
                                      <p:tavLst>
                                        <p:tav tm="0">
                                          <p:val>
                                            <p:fltVal val="360"/>
                                          </p:val>
                                        </p:tav>
                                        <p:tav tm="100000">
                                          <p:val>
                                            <p:fltVal val="0"/>
                                          </p:val>
                                        </p:tav>
                                      </p:tavLst>
                                    </p:anim>
                                    <p:animEffect transition="in" filter="fade">
                                      <p:cBhvr>
                                        <p:cTn id="10" dur="500"/>
                                        <p:tgtEl>
                                          <p:spTgt spid="1331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nodePh="1">
                                  <p:stCondLst>
                                    <p:cond delay="0"/>
                                  </p:stCondLst>
                                  <p:endCondLst>
                                    <p:cond evt="begin" delay="0">
                                      <p:tn val="13"/>
                                    </p:cond>
                                  </p:end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defRPr/>
            </a:pPr>
            <a:r>
              <a:rPr lang="en-GB" u="sng">
                <a:solidFill>
                  <a:srgbClr val="595959"/>
                </a:solidFill>
              </a:rPr>
              <a:t>Characteristics</a:t>
            </a:r>
          </a:p>
        </p:txBody>
      </p:sp>
      <p:sp>
        <p:nvSpPr>
          <p:cNvPr id="14338" name="Content Placeholder 2"/>
          <p:cNvSpPr>
            <a:spLocks noGrp="1"/>
          </p:cNvSpPr>
          <p:nvPr>
            <p:ph idx="4294967295"/>
          </p:nvPr>
        </p:nvSpPr>
        <p:spPr>
          <a:xfrm>
            <a:off x="468313" y="1628775"/>
            <a:ext cx="8229600" cy="4525963"/>
          </a:xfrm>
        </p:spPr>
        <p:txBody>
          <a:bodyPr/>
          <a:lstStyle/>
          <a:p>
            <a:pPr eaLnBrk="1" hangingPunct="1">
              <a:defRPr/>
            </a:pPr>
            <a:r>
              <a:rPr lang="en-GB" sz="2400"/>
              <a:t>Interpretivist’s are SUBJECTIVE.</a:t>
            </a:r>
          </a:p>
          <a:p>
            <a:pPr eaLnBrk="1" hangingPunct="1">
              <a:defRPr/>
            </a:pPr>
            <a:r>
              <a:rPr lang="en-GB" sz="2400"/>
              <a:t>Subjective means looking at something with bias and is value laden.</a:t>
            </a:r>
          </a:p>
          <a:p>
            <a:pPr eaLnBrk="1" hangingPunct="1">
              <a:defRPr/>
            </a:pPr>
            <a:r>
              <a:rPr lang="en-GB" sz="2400"/>
              <a:t>They believe people make own choices and is not connected to laws of science or nature.</a:t>
            </a:r>
          </a:p>
          <a:p>
            <a:pPr eaLnBrk="1" hangingPunct="1">
              <a:defRPr/>
            </a:pPr>
            <a:r>
              <a:rPr lang="en-GB" sz="2400"/>
              <a:t>Research tends to be done in greater detail and looks at culture and how people live their lives, unlike Positivist’s who tend to look at general overview, therefore has high validity because it is a true representation and is trustworthy.</a:t>
            </a:r>
          </a:p>
          <a:p>
            <a:pPr eaLnBrk="1" hangingPunct="1">
              <a:defRPr/>
            </a:pPr>
            <a:r>
              <a:rPr lang="en-GB" sz="2400"/>
              <a:t>Theory represents what ought to be or </a:t>
            </a:r>
            <a:r>
              <a:rPr lang="en-GB" sz="2400" i="1"/>
              <a:t>normative.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14338">
                                            <p:txEl>
                                              <p:pRg st="0" end="0"/>
                                            </p:txEl>
                                          </p:spTgt>
                                        </p:tgtEl>
                                        <p:attrNameLst>
                                          <p:attrName>style.visibility</p:attrName>
                                        </p:attrNameLst>
                                      </p:cBhvr>
                                      <p:to>
                                        <p:strVal val="visible"/>
                                      </p:to>
                                    </p:set>
                                    <p:animEffect transition="in" filter="fade">
                                      <p:cBhvr>
                                        <p:cTn id="15" dur="1000"/>
                                        <p:tgtEl>
                                          <p:spTgt spid="14338">
                                            <p:txEl>
                                              <p:pRg st="0" end="0"/>
                                            </p:txEl>
                                          </p:spTgt>
                                        </p:tgtEl>
                                      </p:cBhvr>
                                    </p:animEffect>
                                    <p:anim calcmode="lin" valueType="num">
                                      <p:cBhvr>
                                        <p:cTn id="16" dur="1000" fill="hold"/>
                                        <p:tgtEl>
                                          <p:spTgt spid="14338">
                                            <p:txEl>
                                              <p:pRg st="0" end="0"/>
                                            </p:txEl>
                                          </p:spTgt>
                                        </p:tgtEl>
                                        <p:attrNameLst>
                                          <p:attrName>ppt_x</p:attrName>
                                        </p:attrNameLst>
                                      </p:cBhvr>
                                      <p:tavLst>
                                        <p:tav tm="0">
                                          <p:val>
                                            <p:strVal val="#ppt_x-.1"/>
                                          </p:val>
                                        </p:tav>
                                        <p:tav tm="100000">
                                          <p:val>
                                            <p:strVal val="#ppt_x"/>
                                          </p:val>
                                        </p:tav>
                                      </p:tavLst>
                                    </p:anim>
                                    <p:anim calcmode="lin" valueType="num">
                                      <p:cBhvr>
                                        <p:cTn id="17" dur="10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3900"/>
                            </p:stCondLst>
                            <p:childTnLst>
                              <p:par>
                                <p:cTn id="19" presetID="40" presetClass="entr" presetSubtype="0" fill="hold" nodeType="afterEffect">
                                  <p:stCondLst>
                                    <p:cond delay="0"/>
                                  </p:stCondLst>
                                  <p:iterate type="lt">
                                    <p:tmPct val="10000"/>
                                  </p:iterate>
                                  <p:childTnLst>
                                    <p:set>
                                      <p:cBhvr>
                                        <p:cTn id="20" dur="1" fill="hold">
                                          <p:stCondLst>
                                            <p:cond delay="0"/>
                                          </p:stCondLst>
                                        </p:cTn>
                                        <p:tgtEl>
                                          <p:spTgt spid="14338">
                                            <p:txEl>
                                              <p:pRg st="1" end="1"/>
                                            </p:txEl>
                                          </p:spTgt>
                                        </p:tgtEl>
                                        <p:attrNameLst>
                                          <p:attrName>style.visibility</p:attrName>
                                        </p:attrNameLst>
                                      </p:cBhvr>
                                      <p:to>
                                        <p:strVal val="visible"/>
                                      </p:to>
                                    </p:set>
                                    <p:animEffect transition="in" filter="fade">
                                      <p:cBhvr>
                                        <p:cTn id="21" dur="1000"/>
                                        <p:tgtEl>
                                          <p:spTgt spid="14338">
                                            <p:txEl>
                                              <p:pRg st="1" end="1"/>
                                            </p:txEl>
                                          </p:spTgt>
                                        </p:tgtEl>
                                      </p:cBhvr>
                                    </p:animEffect>
                                    <p:anim calcmode="lin" valueType="num">
                                      <p:cBhvr>
                                        <p:cTn id="22" dur="1000" fill="hold"/>
                                        <p:tgtEl>
                                          <p:spTgt spid="14338">
                                            <p:txEl>
                                              <p:pRg st="1" end="1"/>
                                            </p:txEl>
                                          </p:spTgt>
                                        </p:tgtEl>
                                        <p:attrNameLst>
                                          <p:attrName>ppt_x</p:attrName>
                                        </p:attrNameLst>
                                      </p:cBhvr>
                                      <p:tavLst>
                                        <p:tav tm="0">
                                          <p:val>
                                            <p:strVal val="#ppt_x-.1"/>
                                          </p:val>
                                        </p:tav>
                                        <p:tav tm="100000">
                                          <p:val>
                                            <p:strVal val="#ppt_x"/>
                                          </p:val>
                                        </p:tav>
                                      </p:tavLst>
                                    </p:anim>
                                    <p:anim calcmode="lin" valueType="num">
                                      <p:cBhvr>
                                        <p:cTn id="23" dur="1000" fill="hold"/>
                                        <p:tgtEl>
                                          <p:spTgt spid="14338">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10500"/>
                            </p:stCondLst>
                            <p:childTnLst>
                              <p:par>
                                <p:cTn id="25" presetID="40" presetClass="entr" presetSubtype="0" fill="hold" nodeType="afterEffect">
                                  <p:stCondLst>
                                    <p:cond delay="0"/>
                                  </p:stCondLst>
                                  <p:iterate type="lt">
                                    <p:tmPct val="10000"/>
                                  </p:iterate>
                                  <p:childTnLst>
                                    <p:set>
                                      <p:cBhvr>
                                        <p:cTn id="26" dur="1" fill="hold">
                                          <p:stCondLst>
                                            <p:cond delay="0"/>
                                          </p:stCondLst>
                                        </p:cTn>
                                        <p:tgtEl>
                                          <p:spTgt spid="14338">
                                            <p:txEl>
                                              <p:pRg st="2" end="2"/>
                                            </p:txEl>
                                          </p:spTgt>
                                        </p:tgtEl>
                                        <p:attrNameLst>
                                          <p:attrName>style.visibility</p:attrName>
                                        </p:attrNameLst>
                                      </p:cBhvr>
                                      <p:to>
                                        <p:strVal val="visible"/>
                                      </p:to>
                                    </p:set>
                                    <p:animEffect transition="in" filter="fade">
                                      <p:cBhvr>
                                        <p:cTn id="27" dur="1000"/>
                                        <p:tgtEl>
                                          <p:spTgt spid="14338">
                                            <p:txEl>
                                              <p:pRg st="2" end="2"/>
                                            </p:txEl>
                                          </p:spTgt>
                                        </p:tgtEl>
                                      </p:cBhvr>
                                    </p:animEffect>
                                    <p:anim calcmode="lin" valueType="num">
                                      <p:cBhvr>
                                        <p:cTn id="28" dur="1000" fill="hold"/>
                                        <p:tgtEl>
                                          <p:spTgt spid="14338">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14338">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18600"/>
                            </p:stCondLst>
                            <p:childTnLst>
                              <p:par>
                                <p:cTn id="31" presetID="40" presetClass="entr" presetSubtype="0" fill="hold" nodeType="afterEffect">
                                  <p:stCondLst>
                                    <p:cond delay="0"/>
                                  </p:stCondLst>
                                  <p:iterate type="lt">
                                    <p:tmPct val="10000"/>
                                  </p:iterate>
                                  <p:childTnLst>
                                    <p:set>
                                      <p:cBhvr>
                                        <p:cTn id="32" dur="1" fill="hold">
                                          <p:stCondLst>
                                            <p:cond delay="0"/>
                                          </p:stCondLst>
                                        </p:cTn>
                                        <p:tgtEl>
                                          <p:spTgt spid="14338">
                                            <p:txEl>
                                              <p:pRg st="3" end="3"/>
                                            </p:txEl>
                                          </p:spTgt>
                                        </p:tgtEl>
                                        <p:attrNameLst>
                                          <p:attrName>style.visibility</p:attrName>
                                        </p:attrNameLst>
                                      </p:cBhvr>
                                      <p:to>
                                        <p:strVal val="visible"/>
                                      </p:to>
                                    </p:set>
                                    <p:animEffect transition="in" filter="fade">
                                      <p:cBhvr>
                                        <p:cTn id="33" dur="1000"/>
                                        <p:tgtEl>
                                          <p:spTgt spid="14338">
                                            <p:txEl>
                                              <p:pRg st="3" end="3"/>
                                            </p:txEl>
                                          </p:spTgt>
                                        </p:tgtEl>
                                      </p:cBhvr>
                                    </p:animEffect>
                                    <p:anim calcmode="lin" valueType="num">
                                      <p:cBhvr>
                                        <p:cTn id="34" dur="1000" fill="hold"/>
                                        <p:tgtEl>
                                          <p:spTgt spid="14338">
                                            <p:txEl>
                                              <p:pRg st="3" end="3"/>
                                            </p:txEl>
                                          </p:spTgt>
                                        </p:tgtEl>
                                        <p:attrNameLst>
                                          <p:attrName>ppt_x</p:attrName>
                                        </p:attrNameLst>
                                      </p:cBhvr>
                                      <p:tavLst>
                                        <p:tav tm="0">
                                          <p:val>
                                            <p:strVal val="#ppt_x-.1"/>
                                          </p:val>
                                        </p:tav>
                                        <p:tav tm="100000">
                                          <p:val>
                                            <p:strVal val="#ppt_x"/>
                                          </p:val>
                                        </p:tav>
                                      </p:tavLst>
                                    </p:anim>
                                    <p:anim calcmode="lin" valueType="num">
                                      <p:cBhvr>
                                        <p:cTn id="35" dur="1000" fill="hold"/>
                                        <p:tgtEl>
                                          <p:spTgt spid="14338">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39500"/>
                            </p:stCondLst>
                            <p:childTnLst>
                              <p:par>
                                <p:cTn id="37" presetID="40" presetClass="entr" presetSubtype="0" fill="hold" nodeType="afterEffect">
                                  <p:stCondLst>
                                    <p:cond delay="0"/>
                                  </p:stCondLst>
                                  <p:iterate type="lt">
                                    <p:tmPct val="10000"/>
                                  </p:iterate>
                                  <p:childTnLst>
                                    <p:set>
                                      <p:cBhvr>
                                        <p:cTn id="38" dur="1" fill="hold">
                                          <p:stCondLst>
                                            <p:cond delay="0"/>
                                          </p:stCondLst>
                                        </p:cTn>
                                        <p:tgtEl>
                                          <p:spTgt spid="14338">
                                            <p:txEl>
                                              <p:pRg st="4" end="4"/>
                                            </p:txEl>
                                          </p:spTgt>
                                        </p:tgtEl>
                                        <p:attrNameLst>
                                          <p:attrName>style.visibility</p:attrName>
                                        </p:attrNameLst>
                                      </p:cBhvr>
                                      <p:to>
                                        <p:strVal val="visible"/>
                                      </p:to>
                                    </p:set>
                                    <p:animEffect transition="in" filter="fade">
                                      <p:cBhvr>
                                        <p:cTn id="39" dur="1000"/>
                                        <p:tgtEl>
                                          <p:spTgt spid="14338">
                                            <p:txEl>
                                              <p:pRg st="4" end="4"/>
                                            </p:txEl>
                                          </p:spTgt>
                                        </p:tgtEl>
                                      </p:cBhvr>
                                    </p:animEffect>
                                    <p:anim calcmode="lin" valueType="num">
                                      <p:cBhvr>
                                        <p:cTn id="40" dur="1000" fill="hold"/>
                                        <p:tgtEl>
                                          <p:spTgt spid="14338">
                                            <p:txEl>
                                              <p:pRg st="4" end="4"/>
                                            </p:txEl>
                                          </p:spTgt>
                                        </p:tgtEl>
                                        <p:attrNameLst>
                                          <p:attrName>ppt_x</p:attrName>
                                        </p:attrNameLst>
                                      </p:cBhvr>
                                      <p:tavLst>
                                        <p:tav tm="0">
                                          <p:val>
                                            <p:strVal val="#ppt_x-.1"/>
                                          </p:val>
                                        </p:tav>
                                        <p:tav tm="100000">
                                          <p:val>
                                            <p:strVal val="#ppt_x"/>
                                          </p:val>
                                        </p:tav>
                                      </p:tavLst>
                                    </p:anim>
                                    <p:anim calcmode="lin" valueType="num">
                                      <p:cBhvr>
                                        <p:cTn id="41" dur="1000" fill="hold"/>
                                        <p:tgtEl>
                                          <p:spTgt spid="1433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defRPr/>
            </a:pPr>
            <a:endParaRPr lang="en-GB"/>
          </a:p>
        </p:txBody>
      </p:sp>
      <p:sp>
        <p:nvSpPr>
          <p:cNvPr id="15362" name="Content Placeholder 2"/>
          <p:cNvSpPr>
            <a:spLocks noGrp="1"/>
          </p:cNvSpPr>
          <p:nvPr>
            <p:ph idx="4294967295"/>
          </p:nvPr>
        </p:nvSpPr>
        <p:spPr/>
        <p:txBody>
          <a:bodyPr/>
          <a:lstStyle/>
          <a:p>
            <a:pPr eaLnBrk="1" hangingPunct="1">
              <a:defRPr/>
            </a:pPr>
            <a:r>
              <a:rPr lang="en-GB"/>
              <a:t>Interpretivists work out people’s interpretations of the world by putting themselves in their shoes, this process is called…</a:t>
            </a:r>
          </a:p>
          <a:p>
            <a:pPr eaLnBrk="1" hangingPunct="1">
              <a:buFont typeface="Wingdings" pitchFamily="2" charset="2"/>
              <a:buNone/>
              <a:defRPr/>
            </a:pPr>
            <a:r>
              <a:rPr lang="en-GB" sz="3600">
                <a:latin typeface="Basic Sans Heavy SF"/>
              </a:rPr>
              <a:t>				‘VERSTEHEN’</a:t>
            </a:r>
          </a:p>
          <a:p>
            <a:pPr eaLnBrk="1" hangingPunct="1">
              <a:buFont typeface="Wingdings" pitchFamily="2" charset="2"/>
              <a:buNone/>
              <a:defRPr/>
            </a:pPr>
            <a:endParaRPr lang="en-GB" sz="3600">
              <a:latin typeface="Basic Sans Heavy SF"/>
            </a:endParaRPr>
          </a:p>
          <a:p>
            <a:pPr eaLnBrk="1" hangingPunct="1">
              <a:buFont typeface="Wingdings" pitchFamily="2" charset="2"/>
              <a:buNone/>
              <a:defRPr/>
            </a:pPr>
            <a:r>
              <a:rPr lang="en-GB" sz="2000">
                <a:hlinkClick r:id="rId2"/>
              </a:rPr>
              <a:t>http://www.youtube.com/watch?v=phtbOcM9KWI</a:t>
            </a:r>
            <a:endParaRPr lang="en-GB" sz="2000">
              <a:latin typeface="Basic Sans Heavy SF"/>
            </a:endParaRPr>
          </a:p>
          <a:p>
            <a:pPr eaLnBrk="1" hangingPunct="1">
              <a:buFont typeface="Wingdings" pitchFamily="2" charset="2"/>
              <a:buNone/>
              <a:defRPr/>
            </a:pPr>
            <a:endParaRPr lang="en-GB" sz="2000">
              <a:latin typeface="Basic Sans Heavy SF"/>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amond(in)">
                                      <p:cBhvr>
                                        <p:cTn id="7" dur="20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nodeType="clickEffect">
                                  <p:stCondLst>
                                    <p:cond delay="0"/>
                                  </p:stCondLst>
                                  <p:iterate type="lt">
                                    <p:tmPct val="50000"/>
                                  </p:iterate>
                                  <p:childTnLst>
                                    <p:set>
                                      <p:cBhvr>
                                        <p:cTn id="11" dur="1" fill="hold">
                                          <p:stCondLst>
                                            <p:cond delay="0"/>
                                          </p:stCondLst>
                                        </p:cTn>
                                        <p:tgtEl>
                                          <p:spTgt spid="15362">
                                            <p:txEl>
                                              <p:pRg st="1" end="1"/>
                                            </p:txEl>
                                          </p:spTgt>
                                        </p:tgtEl>
                                        <p:attrNameLst>
                                          <p:attrName>style.visibility</p:attrName>
                                        </p:attrNameLst>
                                      </p:cBhvr>
                                      <p:to>
                                        <p:strVal val="visible"/>
                                      </p:to>
                                    </p:set>
                                    <p:set>
                                      <p:cBhvr>
                                        <p:cTn id="12" dur="455" fill="hold">
                                          <p:stCondLst>
                                            <p:cond delay="0"/>
                                          </p:stCondLst>
                                        </p:cTn>
                                        <p:tgtEl>
                                          <p:spTgt spid="15362">
                                            <p:txEl>
                                              <p:pRg st="1" end="1"/>
                                            </p:txEl>
                                          </p:spTgt>
                                        </p:tgtEl>
                                        <p:attrNameLst>
                                          <p:attrName>style.rotation</p:attrName>
                                        </p:attrNameLst>
                                      </p:cBhvr>
                                      <p:to>
                                        <p:strVal val="-45.0"/>
                                      </p:to>
                                    </p:set>
                                    <p:anim calcmode="lin" valueType="num">
                                      <p:cBhvr>
                                        <p:cTn id="13" dur="455" fill="hold">
                                          <p:stCondLst>
                                            <p:cond delay="455"/>
                                          </p:stCondLst>
                                        </p:cTn>
                                        <p:tgtEl>
                                          <p:spTgt spid="1536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15362">
                                            <p:txEl>
                                              <p:pRg st="1" end="1"/>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1536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1536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15362">
                                            <p:txEl>
                                              <p:pRg st="3" end="3"/>
                                            </p:txEl>
                                          </p:spTgt>
                                        </p:tgtEl>
                                        <p:attrNameLst>
                                          <p:attrName>style.visibility</p:attrName>
                                        </p:attrNameLst>
                                      </p:cBhvr>
                                      <p:to>
                                        <p:strVal val="visible"/>
                                      </p:to>
                                    </p:set>
                                    <p:set>
                                      <p:cBhvr>
                                        <p:cTn id="21" dur="455" fill="hold">
                                          <p:stCondLst>
                                            <p:cond delay="0"/>
                                          </p:stCondLst>
                                        </p:cTn>
                                        <p:tgtEl>
                                          <p:spTgt spid="15362">
                                            <p:txEl>
                                              <p:pRg st="3" end="3"/>
                                            </p:txEl>
                                          </p:spTgt>
                                        </p:tgtEl>
                                        <p:attrNameLst>
                                          <p:attrName>style.rotation</p:attrName>
                                        </p:attrNameLst>
                                      </p:cBhvr>
                                      <p:to>
                                        <p:strVal val="-45.0"/>
                                      </p:to>
                                    </p:set>
                                    <p:anim calcmode="lin" valueType="num">
                                      <p:cBhvr>
                                        <p:cTn id="22" dur="455" fill="hold">
                                          <p:stCondLst>
                                            <p:cond delay="455"/>
                                          </p:stCondLst>
                                        </p:cTn>
                                        <p:tgtEl>
                                          <p:spTgt spid="15362">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5362">
                                            <p:txEl>
                                              <p:pRg st="3" end="3"/>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5362">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5362">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defRPr/>
            </a:pPr>
            <a:r>
              <a:rPr lang="en-GB" sz="4000" u="sng"/>
              <a:t>Advantages and Disadvantages of Theory</a:t>
            </a:r>
          </a:p>
        </p:txBody>
      </p:sp>
      <p:sp>
        <p:nvSpPr>
          <p:cNvPr id="16386" name="Content Placeholder 2"/>
          <p:cNvSpPr>
            <a:spLocks noGrp="1"/>
          </p:cNvSpPr>
          <p:nvPr>
            <p:ph idx="4294967295"/>
          </p:nvPr>
        </p:nvSpPr>
        <p:spPr/>
        <p:txBody>
          <a:bodyPr/>
          <a:lstStyle/>
          <a:p>
            <a:pPr eaLnBrk="1" hangingPunct="1"/>
            <a:r>
              <a:rPr lang="en-GB" sz="2000" smtClean="0"/>
              <a:t>Validity - Data is trustworthy and honest</a:t>
            </a:r>
          </a:p>
          <a:p>
            <a:pPr eaLnBrk="1" hangingPunct="1"/>
            <a:r>
              <a:rPr lang="en-GB" sz="2000" smtClean="0"/>
              <a:t>Qualitative – Data is more detailed therefore gives a more in depth into what is really happening.</a:t>
            </a:r>
          </a:p>
          <a:p>
            <a:pPr eaLnBrk="1" hangingPunct="1"/>
            <a:r>
              <a:rPr lang="en-GB" sz="2000" smtClean="0"/>
              <a:t>Science can explain people’s actions but interpretivists don’t just want descriptions they want reasons why.</a:t>
            </a:r>
          </a:p>
          <a:p>
            <a:pPr eaLnBrk="1" hangingPunct="1"/>
            <a:r>
              <a:rPr lang="en-GB" sz="2000" smtClean="0"/>
              <a:t>Tends to undermine reliability and representativeness.</a:t>
            </a:r>
          </a:p>
          <a:p>
            <a:pPr eaLnBrk="1" hangingPunct="1"/>
            <a:r>
              <a:rPr lang="en-GB" sz="2000" smtClean="0"/>
              <a:t>Results will be personal and in depth therefore cannot be necessarily generalised.</a:t>
            </a:r>
          </a:p>
          <a:p>
            <a:pPr eaLnBrk="1" hangingPunct="1"/>
            <a:r>
              <a:rPr lang="en-GB" sz="2000" smtClean="0"/>
              <a:t>Interpretivists tend to  involve emotion and bias in their views but this may not always be beneficial as they may get in the way of what is really happening.</a:t>
            </a:r>
          </a:p>
          <a:p>
            <a:pPr eaLnBrk="1" hangingPunct="1">
              <a:buFont typeface="Wingdings" pitchFamily="2" charset="2"/>
              <a:buNone/>
            </a:pPr>
            <a:endParaRPr lang="en-GB" sz="2000" smtClean="0"/>
          </a:p>
          <a:p>
            <a:pPr eaLnBrk="1" hangingPunct="1"/>
            <a:endParaRPr lang="en-GB" sz="2800" smtClean="0"/>
          </a:p>
          <a:p>
            <a:pPr eaLnBrk="1" hangingPunct="1"/>
            <a:endParaRPr lang="en-GB" smtClean="0"/>
          </a:p>
          <a:p>
            <a:pPr eaLnBrk="1" hangingPunct="1"/>
            <a:endParaRPr lang="en-GB" smtClean="0"/>
          </a:p>
          <a:p>
            <a:pPr eaLnBrk="1" hangingPunct="1"/>
            <a:endParaRPr lang="en-GB" smtClean="0"/>
          </a:p>
          <a:p>
            <a:pPr eaLnBrk="1" hangingPunct="1"/>
            <a:endParaRPr lang="en-GB" smtClean="0"/>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16386">
                                            <p:txEl>
                                              <p:pRg st="0" end="0"/>
                                            </p:txEl>
                                          </p:spTgt>
                                        </p:tgtEl>
                                        <p:attrNameLst>
                                          <p:attrName>style.visibility</p:attrName>
                                        </p:attrNameLst>
                                      </p:cBhvr>
                                      <p:to>
                                        <p:strVal val="visible"/>
                                      </p:to>
                                    </p:set>
                                    <p:animEffect transition="in" filter="fade">
                                      <p:cBhvr>
                                        <p:cTn id="16" dur="2000"/>
                                        <p:tgtEl>
                                          <p:spTgt spid="16386">
                                            <p:txEl>
                                              <p:pRg st="0" end="0"/>
                                            </p:txEl>
                                          </p:spTgt>
                                        </p:tgtEl>
                                      </p:cBhvr>
                                    </p:animEffect>
                                    <p:anim calcmode="lin" valueType="num">
                                      <p:cBhvr>
                                        <p:cTn id="17" dur="2000" fill="hold"/>
                                        <p:tgtEl>
                                          <p:spTgt spid="16386">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16386">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16386">
                                            <p:txEl>
                                              <p:pRg st="0" end="0"/>
                                            </p:txEl>
                                          </p:spTgt>
                                        </p:tgtEl>
                                        <p:attrNameLst>
                                          <p:attrName>ppt_w</p:attrName>
                                        </p:attrNameLst>
                                      </p:cBhvr>
                                      <p:tavLst>
                                        <p:tav tm="0">
                                          <p:val>
                                            <p:fltVal val="0"/>
                                          </p:val>
                                        </p:tav>
                                        <p:tav tm="100000">
                                          <p:val>
                                            <p:strVal val="#ppt_w"/>
                                          </p:val>
                                        </p:tav>
                                      </p:tavLst>
                                    </p:anim>
                                  </p:childTnLst>
                                </p:cTn>
                              </p:par>
                              <p:par>
                                <p:cTn id="20" presetID="35" presetClass="entr" presetSubtype="0" fill="hold" nodeType="withEffect">
                                  <p:stCondLst>
                                    <p:cond delay="0"/>
                                  </p:stCondLst>
                                  <p:childTnLst>
                                    <p:set>
                                      <p:cBhvr>
                                        <p:cTn id="21" dur="1" fill="hold">
                                          <p:stCondLst>
                                            <p:cond delay="0"/>
                                          </p:stCondLst>
                                        </p:cTn>
                                        <p:tgtEl>
                                          <p:spTgt spid="16386">
                                            <p:txEl>
                                              <p:pRg st="1" end="1"/>
                                            </p:txEl>
                                          </p:spTgt>
                                        </p:tgtEl>
                                        <p:attrNameLst>
                                          <p:attrName>style.visibility</p:attrName>
                                        </p:attrNameLst>
                                      </p:cBhvr>
                                      <p:to>
                                        <p:strVal val="visible"/>
                                      </p:to>
                                    </p:set>
                                    <p:animEffect transition="in" filter="fade">
                                      <p:cBhvr>
                                        <p:cTn id="22" dur="2000"/>
                                        <p:tgtEl>
                                          <p:spTgt spid="16386">
                                            <p:txEl>
                                              <p:pRg st="1" end="1"/>
                                            </p:txEl>
                                          </p:spTgt>
                                        </p:tgtEl>
                                      </p:cBhvr>
                                    </p:animEffect>
                                    <p:anim calcmode="lin" valueType="num">
                                      <p:cBhvr>
                                        <p:cTn id="23" dur="2000" fill="hold"/>
                                        <p:tgtEl>
                                          <p:spTgt spid="16386">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16386">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6386">
                                            <p:txEl>
                                              <p:pRg st="1" end="1"/>
                                            </p:txEl>
                                          </p:spTgt>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0"/>
                                  </p:stCondLst>
                                  <p:childTnLst>
                                    <p:set>
                                      <p:cBhvr>
                                        <p:cTn id="27" dur="1" fill="hold">
                                          <p:stCondLst>
                                            <p:cond delay="0"/>
                                          </p:stCondLst>
                                        </p:cTn>
                                        <p:tgtEl>
                                          <p:spTgt spid="16386">
                                            <p:txEl>
                                              <p:pRg st="2" end="2"/>
                                            </p:txEl>
                                          </p:spTgt>
                                        </p:tgtEl>
                                        <p:attrNameLst>
                                          <p:attrName>style.visibility</p:attrName>
                                        </p:attrNameLst>
                                      </p:cBhvr>
                                      <p:to>
                                        <p:strVal val="visible"/>
                                      </p:to>
                                    </p:set>
                                    <p:animEffect transition="in" filter="fade">
                                      <p:cBhvr>
                                        <p:cTn id="28" dur="2000"/>
                                        <p:tgtEl>
                                          <p:spTgt spid="16386">
                                            <p:txEl>
                                              <p:pRg st="2" end="2"/>
                                            </p:txEl>
                                          </p:spTgt>
                                        </p:tgtEl>
                                      </p:cBhvr>
                                    </p:animEffect>
                                    <p:anim calcmode="lin" valueType="num">
                                      <p:cBhvr>
                                        <p:cTn id="29" dur="2000" fill="hold"/>
                                        <p:tgtEl>
                                          <p:spTgt spid="16386">
                                            <p:txEl>
                                              <p:pRg st="2" end="2"/>
                                            </p:txEl>
                                          </p:spTgt>
                                        </p:tgtEl>
                                        <p:attrNameLst>
                                          <p:attrName>style.rotation</p:attrName>
                                        </p:attrNameLst>
                                      </p:cBhvr>
                                      <p:tavLst>
                                        <p:tav tm="0">
                                          <p:val>
                                            <p:fltVal val="720"/>
                                          </p:val>
                                        </p:tav>
                                        <p:tav tm="100000">
                                          <p:val>
                                            <p:fltVal val="0"/>
                                          </p:val>
                                        </p:tav>
                                      </p:tavLst>
                                    </p:anim>
                                    <p:anim calcmode="lin" valueType="num">
                                      <p:cBhvr>
                                        <p:cTn id="30" dur="2000" fill="hold"/>
                                        <p:tgtEl>
                                          <p:spTgt spid="16386">
                                            <p:txEl>
                                              <p:pRg st="2" end="2"/>
                                            </p:txEl>
                                          </p:spTgt>
                                        </p:tgtEl>
                                        <p:attrNameLst>
                                          <p:attrName>ppt_h</p:attrName>
                                        </p:attrNameLst>
                                      </p:cBhvr>
                                      <p:tavLst>
                                        <p:tav tm="0">
                                          <p:val>
                                            <p:fltVal val="0"/>
                                          </p:val>
                                        </p:tav>
                                        <p:tav tm="100000">
                                          <p:val>
                                            <p:strVal val="#ppt_h"/>
                                          </p:val>
                                        </p:tav>
                                      </p:tavLst>
                                    </p:anim>
                                    <p:anim calcmode="lin" valueType="num">
                                      <p:cBhvr>
                                        <p:cTn id="31" dur="2000" fill="hold"/>
                                        <p:tgtEl>
                                          <p:spTgt spid="16386">
                                            <p:txEl>
                                              <p:pRg st="2" end="2"/>
                                            </p:txEl>
                                          </p:spTgt>
                                        </p:tgtEl>
                                        <p:attrNameLst>
                                          <p:attrName>ppt_w</p:attrName>
                                        </p:attrNameLst>
                                      </p:cBhvr>
                                      <p:tavLst>
                                        <p:tav tm="0">
                                          <p:val>
                                            <p:fltVal val="0"/>
                                          </p:val>
                                        </p:tav>
                                        <p:tav tm="100000">
                                          <p:val>
                                            <p:strVal val="#ppt_w"/>
                                          </p:val>
                                        </p:tav>
                                      </p:tavLst>
                                    </p:anim>
                                  </p:childTnLst>
                                </p:cTn>
                              </p:par>
                              <p:par>
                                <p:cTn id="32" presetID="35" presetClass="entr" presetSubtype="0" fill="hold" nodeType="withEffect">
                                  <p:stCondLst>
                                    <p:cond delay="0"/>
                                  </p:stCondLst>
                                  <p:childTnLst>
                                    <p:set>
                                      <p:cBhvr>
                                        <p:cTn id="33" dur="1" fill="hold">
                                          <p:stCondLst>
                                            <p:cond delay="0"/>
                                          </p:stCondLst>
                                        </p:cTn>
                                        <p:tgtEl>
                                          <p:spTgt spid="16386">
                                            <p:txEl>
                                              <p:pRg st="3" end="3"/>
                                            </p:txEl>
                                          </p:spTgt>
                                        </p:tgtEl>
                                        <p:attrNameLst>
                                          <p:attrName>style.visibility</p:attrName>
                                        </p:attrNameLst>
                                      </p:cBhvr>
                                      <p:to>
                                        <p:strVal val="visible"/>
                                      </p:to>
                                    </p:set>
                                    <p:animEffect transition="in" filter="fade">
                                      <p:cBhvr>
                                        <p:cTn id="34" dur="2000"/>
                                        <p:tgtEl>
                                          <p:spTgt spid="16386">
                                            <p:txEl>
                                              <p:pRg st="3" end="3"/>
                                            </p:txEl>
                                          </p:spTgt>
                                        </p:tgtEl>
                                      </p:cBhvr>
                                    </p:animEffect>
                                    <p:anim calcmode="lin" valueType="num">
                                      <p:cBhvr>
                                        <p:cTn id="35" dur="2000" fill="hold"/>
                                        <p:tgtEl>
                                          <p:spTgt spid="16386">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16386">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16386">
                                            <p:txEl>
                                              <p:pRg st="3" end="3"/>
                                            </p:txEl>
                                          </p:spTgt>
                                        </p:tgtEl>
                                        <p:attrNameLst>
                                          <p:attrName>ppt_w</p:attrName>
                                        </p:attrNameLst>
                                      </p:cBhvr>
                                      <p:tavLst>
                                        <p:tav tm="0">
                                          <p:val>
                                            <p:fltVal val="0"/>
                                          </p:val>
                                        </p:tav>
                                        <p:tav tm="100000">
                                          <p:val>
                                            <p:strVal val="#ppt_w"/>
                                          </p:val>
                                        </p:tav>
                                      </p:tavLst>
                                    </p:anim>
                                  </p:childTnLst>
                                </p:cTn>
                              </p:par>
                              <p:par>
                                <p:cTn id="38" presetID="35" presetClass="entr" presetSubtype="0" fill="hold" nodeType="withEffect">
                                  <p:stCondLst>
                                    <p:cond delay="0"/>
                                  </p:stCondLst>
                                  <p:childTnLst>
                                    <p:set>
                                      <p:cBhvr>
                                        <p:cTn id="39" dur="1" fill="hold">
                                          <p:stCondLst>
                                            <p:cond delay="0"/>
                                          </p:stCondLst>
                                        </p:cTn>
                                        <p:tgtEl>
                                          <p:spTgt spid="16386">
                                            <p:txEl>
                                              <p:pRg st="4" end="4"/>
                                            </p:txEl>
                                          </p:spTgt>
                                        </p:tgtEl>
                                        <p:attrNameLst>
                                          <p:attrName>style.visibility</p:attrName>
                                        </p:attrNameLst>
                                      </p:cBhvr>
                                      <p:to>
                                        <p:strVal val="visible"/>
                                      </p:to>
                                    </p:set>
                                    <p:animEffect transition="in" filter="fade">
                                      <p:cBhvr>
                                        <p:cTn id="40" dur="2000"/>
                                        <p:tgtEl>
                                          <p:spTgt spid="16386">
                                            <p:txEl>
                                              <p:pRg st="4" end="4"/>
                                            </p:txEl>
                                          </p:spTgt>
                                        </p:tgtEl>
                                      </p:cBhvr>
                                    </p:animEffect>
                                    <p:anim calcmode="lin" valueType="num">
                                      <p:cBhvr>
                                        <p:cTn id="41" dur="2000" fill="hold"/>
                                        <p:tgtEl>
                                          <p:spTgt spid="16386">
                                            <p:txEl>
                                              <p:pRg st="4" end="4"/>
                                            </p:txEl>
                                          </p:spTgt>
                                        </p:tgtEl>
                                        <p:attrNameLst>
                                          <p:attrName>style.rotation</p:attrName>
                                        </p:attrNameLst>
                                      </p:cBhvr>
                                      <p:tavLst>
                                        <p:tav tm="0">
                                          <p:val>
                                            <p:fltVal val="720"/>
                                          </p:val>
                                        </p:tav>
                                        <p:tav tm="100000">
                                          <p:val>
                                            <p:fltVal val="0"/>
                                          </p:val>
                                        </p:tav>
                                      </p:tavLst>
                                    </p:anim>
                                    <p:anim calcmode="lin" valueType="num">
                                      <p:cBhvr>
                                        <p:cTn id="42" dur="2000" fill="hold"/>
                                        <p:tgtEl>
                                          <p:spTgt spid="16386">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16386">
                                            <p:txEl>
                                              <p:pRg st="4" end="4"/>
                                            </p:txEl>
                                          </p:spTgt>
                                        </p:tgtEl>
                                        <p:attrNameLst>
                                          <p:attrName>ppt_w</p:attrName>
                                        </p:attrNameLst>
                                      </p:cBhvr>
                                      <p:tavLst>
                                        <p:tav tm="0">
                                          <p:val>
                                            <p:fltVal val="0"/>
                                          </p:val>
                                        </p:tav>
                                        <p:tav tm="100000">
                                          <p:val>
                                            <p:strVal val="#ppt_w"/>
                                          </p:val>
                                        </p:tav>
                                      </p:tavLst>
                                    </p:anim>
                                  </p:childTnLst>
                                </p:cTn>
                              </p:par>
                              <p:par>
                                <p:cTn id="44" presetID="35" presetClass="entr" presetSubtype="0" fill="hold" nodeType="withEffect">
                                  <p:stCondLst>
                                    <p:cond delay="0"/>
                                  </p:stCondLst>
                                  <p:childTnLst>
                                    <p:set>
                                      <p:cBhvr>
                                        <p:cTn id="45" dur="1" fill="hold">
                                          <p:stCondLst>
                                            <p:cond delay="0"/>
                                          </p:stCondLst>
                                        </p:cTn>
                                        <p:tgtEl>
                                          <p:spTgt spid="16386">
                                            <p:txEl>
                                              <p:pRg st="5" end="5"/>
                                            </p:txEl>
                                          </p:spTgt>
                                        </p:tgtEl>
                                        <p:attrNameLst>
                                          <p:attrName>style.visibility</p:attrName>
                                        </p:attrNameLst>
                                      </p:cBhvr>
                                      <p:to>
                                        <p:strVal val="visible"/>
                                      </p:to>
                                    </p:set>
                                    <p:animEffect transition="in" filter="fade">
                                      <p:cBhvr>
                                        <p:cTn id="46" dur="2000"/>
                                        <p:tgtEl>
                                          <p:spTgt spid="16386">
                                            <p:txEl>
                                              <p:pRg st="5" end="5"/>
                                            </p:txEl>
                                          </p:spTgt>
                                        </p:tgtEl>
                                      </p:cBhvr>
                                    </p:animEffect>
                                    <p:anim calcmode="lin" valueType="num">
                                      <p:cBhvr>
                                        <p:cTn id="47" dur="2000" fill="hold"/>
                                        <p:tgtEl>
                                          <p:spTgt spid="16386">
                                            <p:txEl>
                                              <p:pRg st="5" end="5"/>
                                            </p:txEl>
                                          </p:spTgt>
                                        </p:tgtEl>
                                        <p:attrNameLst>
                                          <p:attrName>style.rotation</p:attrName>
                                        </p:attrNameLst>
                                      </p:cBhvr>
                                      <p:tavLst>
                                        <p:tav tm="0">
                                          <p:val>
                                            <p:fltVal val="720"/>
                                          </p:val>
                                        </p:tav>
                                        <p:tav tm="100000">
                                          <p:val>
                                            <p:fltVal val="0"/>
                                          </p:val>
                                        </p:tav>
                                      </p:tavLst>
                                    </p:anim>
                                    <p:anim calcmode="lin" valueType="num">
                                      <p:cBhvr>
                                        <p:cTn id="48" dur="2000" fill="hold"/>
                                        <p:tgtEl>
                                          <p:spTgt spid="16386">
                                            <p:txEl>
                                              <p:pRg st="5" end="5"/>
                                            </p:txEl>
                                          </p:spTgt>
                                        </p:tgtEl>
                                        <p:attrNameLst>
                                          <p:attrName>ppt_h</p:attrName>
                                        </p:attrNameLst>
                                      </p:cBhvr>
                                      <p:tavLst>
                                        <p:tav tm="0">
                                          <p:val>
                                            <p:fltVal val="0"/>
                                          </p:val>
                                        </p:tav>
                                        <p:tav tm="100000">
                                          <p:val>
                                            <p:strVal val="#ppt_h"/>
                                          </p:val>
                                        </p:tav>
                                      </p:tavLst>
                                    </p:anim>
                                    <p:anim calcmode="lin" valueType="num">
                                      <p:cBhvr>
                                        <p:cTn id="49" dur="2000" fill="hold"/>
                                        <p:tgtEl>
                                          <p:spTgt spid="16386">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xfrm>
            <a:off x="650875" y="336550"/>
            <a:ext cx="7910513" cy="1077913"/>
          </a:xfrm>
        </p:spPr>
        <p:txBody>
          <a:bodyPr/>
          <a:lstStyle/>
          <a:p>
            <a:pPr eaLnBrk="1" hangingPunct="1">
              <a:defRPr/>
            </a:pPr>
            <a:r>
              <a:rPr lang="en-GB" u="sng"/>
              <a:t>Research Methods Used</a:t>
            </a:r>
          </a:p>
        </p:txBody>
      </p:sp>
      <p:sp>
        <p:nvSpPr>
          <p:cNvPr id="3" name="Content Placeholder 2"/>
          <p:cNvSpPr>
            <a:spLocks noGrp="1"/>
          </p:cNvSpPr>
          <p:nvPr>
            <p:ph idx="4294967295"/>
          </p:nvPr>
        </p:nvSpPr>
        <p:spPr/>
        <p:txBody>
          <a:bodyPr>
            <a:normAutofit/>
          </a:bodyPr>
          <a:lstStyle/>
          <a:p>
            <a:pPr eaLnBrk="1" hangingPunct="1">
              <a:buFont typeface="Wingdings" pitchFamily="2" charset="2"/>
              <a:buNone/>
              <a:defRPr/>
            </a:pPr>
            <a:r>
              <a:rPr lang="en-GB" sz="2800" b="1"/>
              <a:t>Interpretivist’s tend to use these research methods:</a:t>
            </a:r>
          </a:p>
          <a:p>
            <a:pPr eaLnBrk="1" hangingPunct="1">
              <a:buFont typeface="Wingdings" pitchFamily="2" charset="2"/>
              <a:buNone/>
              <a:defRPr/>
            </a:pPr>
            <a:r>
              <a:rPr lang="en-GB" sz="3000"/>
              <a:t>Interviews. </a:t>
            </a:r>
          </a:p>
          <a:p>
            <a:pPr eaLnBrk="1" hangingPunct="1">
              <a:buFont typeface="Wingdings" pitchFamily="2" charset="2"/>
              <a:buNone/>
              <a:defRPr/>
            </a:pPr>
            <a:r>
              <a:rPr lang="en-GB" sz="3000"/>
              <a:t>Observation.</a:t>
            </a:r>
          </a:p>
          <a:p>
            <a:pPr eaLnBrk="1" hangingPunct="1">
              <a:buFont typeface="Wingdings" pitchFamily="2" charset="2"/>
              <a:buNone/>
              <a:defRPr/>
            </a:pPr>
            <a:endParaRPr lang="en-GB" sz="3000"/>
          </a:p>
          <a:p>
            <a:pPr eaLnBrk="1" hangingPunct="1">
              <a:buFont typeface="Wingdings" pitchFamily="2" charset="2"/>
              <a:buNone/>
              <a:defRPr/>
            </a:pPr>
            <a:r>
              <a:rPr lang="en-GB" sz="3000" b="1"/>
              <a:t>Which result in data being:</a:t>
            </a:r>
          </a:p>
          <a:p>
            <a:pPr eaLnBrk="1" hangingPunct="1">
              <a:buFont typeface="Wingdings" pitchFamily="2" charset="2"/>
              <a:buNone/>
              <a:defRPr/>
            </a:pPr>
            <a:r>
              <a:rPr lang="en-GB" sz="3000"/>
              <a:t>High in Validity</a:t>
            </a:r>
          </a:p>
          <a:p>
            <a:pPr eaLnBrk="1" hangingPunct="1">
              <a:buFont typeface="Wingdings" pitchFamily="2" charset="2"/>
              <a:buNone/>
              <a:defRPr/>
            </a:pPr>
            <a:r>
              <a:rPr lang="en-GB" sz="3000"/>
              <a:t>Qualitative</a:t>
            </a:r>
          </a:p>
          <a:p>
            <a:pPr eaLnBrk="1" hangingPunct="1">
              <a:buFont typeface="Wingdings" pitchFamily="2" charset="2"/>
              <a:buNone/>
              <a:defRPr/>
            </a:pPr>
            <a:r>
              <a:rPr lang="en-GB" sz="3000"/>
              <a:t>Empathetic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wipe(down)">
                                      <p:cBhvr>
                                        <p:cTn id="7" dur="580">
                                          <p:stCondLst>
                                            <p:cond delay="0"/>
                                          </p:stCondLst>
                                        </p:cTn>
                                        <p:tgtEl>
                                          <p:spTgt spid="17409"/>
                                        </p:tgtEl>
                                      </p:cBhvr>
                                    </p:animEffect>
                                    <p:anim calcmode="lin" valueType="num">
                                      <p:cBhvr>
                                        <p:cTn id="8" dur="1822" tmFilter="0,0; 0.14,0.36; 0.43,0.73; 0.71,0.91; 1.0,1.0">
                                          <p:stCondLst>
                                            <p:cond delay="0"/>
                                          </p:stCondLst>
                                        </p:cTn>
                                        <p:tgtEl>
                                          <p:spTgt spid="1740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40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40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40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409"/>
                                        </p:tgtEl>
                                        <p:attrNameLst>
                                          <p:attrName>ppt_y</p:attrName>
                                        </p:attrNameLst>
                                      </p:cBhvr>
                                      <p:tavLst>
                                        <p:tav tm="0" fmla="#ppt_y-sin(pi*$)/81">
                                          <p:val>
                                            <p:fltVal val="0"/>
                                          </p:val>
                                        </p:tav>
                                        <p:tav tm="100000">
                                          <p:val>
                                            <p:fltVal val="1"/>
                                          </p:val>
                                        </p:tav>
                                      </p:tavLst>
                                    </p:anim>
                                    <p:animScale>
                                      <p:cBhvr>
                                        <p:cTn id="13" dur="26">
                                          <p:stCondLst>
                                            <p:cond delay="650"/>
                                          </p:stCondLst>
                                        </p:cTn>
                                        <p:tgtEl>
                                          <p:spTgt spid="17409"/>
                                        </p:tgtEl>
                                      </p:cBhvr>
                                      <p:to x="100000" y="60000"/>
                                    </p:animScale>
                                    <p:animScale>
                                      <p:cBhvr>
                                        <p:cTn id="14" dur="166" decel="50000">
                                          <p:stCondLst>
                                            <p:cond delay="676"/>
                                          </p:stCondLst>
                                        </p:cTn>
                                        <p:tgtEl>
                                          <p:spTgt spid="17409"/>
                                        </p:tgtEl>
                                      </p:cBhvr>
                                      <p:to x="100000" y="100000"/>
                                    </p:animScale>
                                    <p:animScale>
                                      <p:cBhvr>
                                        <p:cTn id="15" dur="26">
                                          <p:stCondLst>
                                            <p:cond delay="1312"/>
                                          </p:stCondLst>
                                        </p:cTn>
                                        <p:tgtEl>
                                          <p:spTgt spid="17409"/>
                                        </p:tgtEl>
                                      </p:cBhvr>
                                      <p:to x="100000" y="80000"/>
                                    </p:animScale>
                                    <p:animScale>
                                      <p:cBhvr>
                                        <p:cTn id="16" dur="166" decel="50000">
                                          <p:stCondLst>
                                            <p:cond delay="1338"/>
                                          </p:stCondLst>
                                        </p:cTn>
                                        <p:tgtEl>
                                          <p:spTgt spid="17409"/>
                                        </p:tgtEl>
                                      </p:cBhvr>
                                      <p:to x="100000" y="100000"/>
                                    </p:animScale>
                                    <p:animScale>
                                      <p:cBhvr>
                                        <p:cTn id="17" dur="26">
                                          <p:stCondLst>
                                            <p:cond delay="1642"/>
                                          </p:stCondLst>
                                        </p:cTn>
                                        <p:tgtEl>
                                          <p:spTgt spid="17409"/>
                                        </p:tgtEl>
                                      </p:cBhvr>
                                      <p:to x="100000" y="90000"/>
                                    </p:animScale>
                                    <p:animScale>
                                      <p:cBhvr>
                                        <p:cTn id="18" dur="166" decel="50000">
                                          <p:stCondLst>
                                            <p:cond delay="1668"/>
                                          </p:stCondLst>
                                        </p:cTn>
                                        <p:tgtEl>
                                          <p:spTgt spid="17409"/>
                                        </p:tgtEl>
                                      </p:cBhvr>
                                      <p:to x="100000" y="100000"/>
                                    </p:animScale>
                                    <p:animScale>
                                      <p:cBhvr>
                                        <p:cTn id="19" dur="26">
                                          <p:stCondLst>
                                            <p:cond delay="1808"/>
                                          </p:stCondLst>
                                        </p:cTn>
                                        <p:tgtEl>
                                          <p:spTgt spid="17409"/>
                                        </p:tgtEl>
                                      </p:cBhvr>
                                      <p:to x="100000" y="95000"/>
                                    </p:animScale>
                                    <p:animScale>
                                      <p:cBhvr>
                                        <p:cTn id="20" dur="166" decel="50000">
                                          <p:stCondLst>
                                            <p:cond delay="1834"/>
                                          </p:stCondLst>
                                        </p:cTn>
                                        <p:tgtEl>
                                          <p:spTgt spid="1740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by="(-#ppt_w*2)" calcmode="lin" valueType="num">
                                      <p:cBhvr rctx="PPT">
                                        <p:cTn id="25" dur="500" autoRev="1" fill="hold">
                                          <p:stCondLst>
                                            <p:cond delay="0"/>
                                          </p:stCondLst>
                                        </p:cTn>
                                        <p:tgtEl>
                                          <p:spTgt spid="3">
                                            <p:txEl>
                                              <p:pRg st="0" end="0"/>
                                            </p:txEl>
                                          </p:spTgt>
                                        </p:tgtEl>
                                        <p:attrNameLst>
                                          <p:attrName>ppt_w</p:attrName>
                                        </p:attrNameLst>
                                      </p:cBhvr>
                                    </p:anim>
                                    <p:anim by="(#ppt_w*0.50)" calcmode="lin" valueType="num">
                                      <p:cBhvr>
                                        <p:cTn id="26" dur="500" decel="50000" autoRev="1" fill="hold">
                                          <p:stCondLst>
                                            <p:cond delay="0"/>
                                          </p:stCondLst>
                                        </p:cTn>
                                        <p:tgtEl>
                                          <p:spTgt spid="3">
                                            <p:txEl>
                                              <p:pRg st="0" end="0"/>
                                            </p:txEl>
                                          </p:spTgt>
                                        </p:tgtEl>
                                        <p:attrNameLst>
                                          <p:attrName>ppt_x</p:attrName>
                                        </p:attrNameLst>
                                      </p:cBhvr>
                                    </p:anim>
                                    <p:anim from="(-#ppt_h/2)" to="(#ppt_y)" calcmode="lin" valueType="num">
                                      <p:cBhvr>
                                        <p:cTn id="27" dur="1000" fill="hold">
                                          <p:stCondLst>
                                            <p:cond delay="0"/>
                                          </p:stCondLst>
                                        </p:cTn>
                                        <p:tgtEl>
                                          <p:spTgt spid="3">
                                            <p:txEl>
                                              <p:pRg st="0" end="0"/>
                                            </p:txEl>
                                          </p:spTgt>
                                        </p:tgtEl>
                                        <p:attrNameLst>
                                          <p:attrName>ppt_y</p:attrName>
                                        </p:attrNameLst>
                                      </p:cBhvr>
                                    </p:anim>
                                    <p:animRot by="21600000">
                                      <p:cBhvr>
                                        <p:cTn id="28" dur="1000" fill="hold">
                                          <p:stCondLst>
                                            <p:cond delay="0"/>
                                          </p:stCondLst>
                                        </p:cTn>
                                        <p:tgtEl>
                                          <p:spTgt spid="3">
                                            <p:txEl>
                                              <p:pRg st="0" end="0"/>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3">
                                            <p:txEl>
                                              <p:pRg st="1" end="1"/>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1" end="1"/>
                                            </p:txEl>
                                          </p:spTgt>
                                        </p:tgtEl>
                                        <p:attrNameLst>
                                          <p:attrName>ppt_w</p:attrName>
                                        </p:attrNameLst>
                                      </p:cBhvr>
                                    </p:anim>
                                    <p:anim by="(#ppt_w*0.50)" calcmode="lin" valueType="num">
                                      <p:cBhvr>
                                        <p:cTn id="32" dur="500" decel="50000" autoRev="1" fill="hold">
                                          <p:stCondLst>
                                            <p:cond delay="0"/>
                                          </p:stCondLst>
                                        </p:cTn>
                                        <p:tgtEl>
                                          <p:spTgt spid="3">
                                            <p:txEl>
                                              <p:pRg st="1" end="1"/>
                                            </p:txEl>
                                          </p:spTgt>
                                        </p:tgtEl>
                                        <p:attrNameLst>
                                          <p:attrName>ppt_x</p:attrName>
                                        </p:attrNameLst>
                                      </p:cBhvr>
                                    </p:anim>
                                    <p:anim from="(-#ppt_h/2)" to="(#ppt_y)" calcmode="lin" valueType="num">
                                      <p:cBhvr>
                                        <p:cTn id="33" dur="1000" fill="hold">
                                          <p:stCondLst>
                                            <p:cond delay="0"/>
                                          </p:stCondLst>
                                        </p:cTn>
                                        <p:tgtEl>
                                          <p:spTgt spid="3">
                                            <p:txEl>
                                              <p:pRg st="1" end="1"/>
                                            </p:txEl>
                                          </p:spTgt>
                                        </p:tgtEl>
                                        <p:attrNameLst>
                                          <p:attrName>ppt_y</p:attrName>
                                        </p:attrNameLst>
                                      </p:cBhvr>
                                    </p:anim>
                                    <p:animRot by="21600000">
                                      <p:cBhvr>
                                        <p:cTn id="34" dur="1000" fill="hold">
                                          <p:stCondLst>
                                            <p:cond delay="0"/>
                                          </p:stCondLst>
                                        </p:cTn>
                                        <p:tgtEl>
                                          <p:spTgt spid="3">
                                            <p:txEl>
                                              <p:pRg st="1" end="1"/>
                                            </p:txEl>
                                          </p:spTgt>
                                        </p:tgtEl>
                                        <p:attrNameLst>
                                          <p:attrName>r</p:attrName>
                                        </p:attrNameLst>
                                      </p:cBhvr>
                                    </p:animRot>
                                  </p:childTnLst>
                                </p:cTn>
                              </p:par>
                              <p:par>
                                <p:cTn id="35" presetID="56" presetClass="entr" presetSubtype="0" fill="hold" nodeType="withEffect">
                                  <p:stCondLst>
                                    <p:cond delay="0"/>
                                  </p:stCondLst>
                                  <p:iterate type="lt">
                                    <p:tmPct val="10000"/>
                                  </p:iterate>
                                  <p:childTnLst>
                                    <p:set>
                                      <p:cBhvr>
                                        <p:cTn id="36" dur="1" fill="hold">
                                          <p:stCondLst>
                                            <p:cond delay="0"/>
                                          </p:stCondLst>
                                        </p:cTn>
                                        <p:tgtEl>
                                          <p:spTgt spid="3">
                                            <p:txEl>
                                              <p:pRg st="2" end="2"/>
                                            </p:txEl>
                                          </p:spTgt>
                                        </p:tgtEl>
                                        <p:attrNameLst>
                                          <p:attrName>style.visibility</p:attrName>
                                        </p:attrNameLst>
                                      </p:cBhvr>
                                      <p:to>
                                        <p:strVal val="visible"/>
                                      </p:to>
                                    </p:set>
                                    <p:anim by="(-#ppt_w*2)" calcmode="lin" valueType="num">
                                      <p:cBhvr rctx="PPT">
                                        <p:cTn id="37" dur="500" autoRev="1" fill="hold">
                                          <p:stCondLst>
                                            <p:cond delay="0"/>
                                          </p:stCondLst>
                                        </p:cTn>
                                        <p:tgtEl>
                                          <p:spTgt spid="3">
                                            <p:txEl>
                                              <p:pRg st="2" end="2"/>
                                            </p:txEl>
                                          </p:spTgt>
                                        </p:tgtEl>
                                        <p:attrNameLst>
                                          <p:attrName>ppt_w</p:attrName>
                                        </p:attrNameLst>
                                      </p:cBhvr>
                                    </p:anim>
                                    <p:anim by="(#ppt_w*0.50)" calcmode="lin" valueType="num">
                                      <p:cBhvr>
                                        <p:cTn id="38" dur="500" decel="50000" autoRev="1" fill="hold">
                                          <p:stCondLst>
                                            <p:cond delay="0"/>
                                          </p:stCondLst>
                                        </p:cTn>
                                        <p:tgtEl>
                                          <p:spTgt spid="3">
                                            <p:txEl>
                                              <p:pRg st="2" end="2"/>
                                            </p:txEl>
                                          </p:spTgt>
                                        </p:tgtEl>
                                        <p:attrNameLst>
                                          <p:attrName>ppt_x</p:attrName>
                                        </p:attrNameLst>
                                      </p:cBhvr>
                                    </p:anim>
                                    <p:anim from="(-#ppt_h/2)" to="(#ppt_y)" calcmode="lin" valueType="num">
                                      <p:cBhvr>
                                        <p:cTn id="39" dur="1000" fill="hold">
                                          <p:stCondLst>
                                            <p:cond delay="0"/>
                                          </p:stCondLst>
                                        </p:cTn>
                                        <p:tgtEl>
                                          <p:spTgt spid="3">
                                            <p:txEl>
                                              <p:pRg st="2" end="2"/>
                                            </p:txEl>
                                          </p:spTgt>
                                        </p:tgtEl>
                                        <p:attrNameLst>
                                          <p:attrName>ppt_y</p:attrName>
                                        </p:attrNameLst>
                                      </p:cBhvr>
                                    </p:anim>
                                    <p:animRot by="21600000">
                                      <p:cBhvr>
                                        <p:cTn id="40" dur="1000" fill="hold">
                                          <p:stCondLst>
                                            <p:cond delay="0"/>
                                          </p:stCondLst>
                                        </p:cTn>
                                        <p:tgtEl>
                                          <p:spTgt spid="3">
                                            <p:txEl>
                                              <p:pRg st="2" end="2"/>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nodeType="clickEffect">
                                  <p:stCondLst>
                                    <p:cond delay="0"/>
                                  </p:stCondLst>
                                  <p:iterate type="lt">
                                    <p:tmPct val="10000"/>
                                  </p:iterate>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3">
                                            <p:txEl>
                                              <p:pRg st="4" end="4"/>
                                            </p:txEl>
                                          </p:spTgt>
                                        </p:tgtEl>
                                      </p:cBhvr>
                                    </p:animEffect>
                                  </p:childTnLst>
                                </p:cTn>
                              </p:par>
                              <p:par>
                                <p:cTn id="50" presetID="41" presetClass="entr" presetSubtype="0" fill="hold" nodeType="with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par>
                                <p:cTn id="57" presetID="41" presetClass="entr" presetSubtype="0" fill="hold" nodeType="withEffect">
                                  <p:stCondLst>
                                    <p:cond delay="0"/>
                                  </p:stCondLst>
                                  <p:iterate type="lt">
                                    <p:tmPct val="10000"/>
                                  </p:iterate>
                                  <p:childTnLst>
                                    <p:set>
                                      <p:cBhvr>
                                        <p:cTn id="58" dur="1" fill="hold">
                                          <p:stCondLst>
                                            <p:cond delay="0"/>
                                          </p:stCondLst>
                                        </p:cTn>
                                        <p:tgtEl>
                                          <p:spTgt spid="3">
                                            <p:txEl>
                                              <p:pRg st="6" end="6"/>
                                            </p:txEl>
                                          </p:spTgt>
                                        </p:tgtEl>
                                        <p:attrNameLst>
                                          <p:attrName>style.visibility</p:attrName>
                                        </p:attrNameLst>
                                      </p:cBhvr>
                                      <p:to>
                                        <p:strVal val="visible"/>
                                      </p:to>
                                    </p:set>
                                    <p:anim calcmode="lin" valueType="num">
                                      <p:cBhvr>
                                        <p:cTn id="59"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1"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3">
                                            <p:txEl>
                                              <p:pRg st="6" end="6"/>
                                            </p:txEl>
                                          </p:spTgt>
                                        </p:tgtEl>
                                      </p:cBhvr>
                                    </p:animEffect>
                                  </p:childTnLst>
                                </p:cTn>
                              </p:par>
                              <p:par>
                                <p:cTn id="64" presetID="41" presetClass="entr" presetSubtype="0" fill="hold" nodeType="withEffect">
                                  <p:stCondLst>
                                    <p:cond delay="0"/>
                                  </p:stCondLst>
                                  <p:iterate type="lt">
                                    <p:tmPct val="10000"/>
                                  </p:iterate>
                                  <p:childTnLst>
                                    <p:set>
                                      <p:cBhvr>
                                        <p:cTn id="65" dur="1" fill="hold">
                                          <p:stCondLst>
                                            <p:cond delay="0"/>
                                          </p:stCondLst>
                                        </p:cTn>
                                        <p:tgtEl>
                                          <p:spTgt spid="3">
                                            <p:txEl>
                                              <p:pRg st="7" end="7"/>
                                            </p:txEl>
                                          </p:spTgt>
                                        </p:tgtEl>
                                        <p:attrNameLst>
                                          <p:attrName>style.visibility</p:attrName>
                                        </p:attrNameLst>
                                      </p:cBhvr>
                                      <p:to>
                                        <p:strVal val="visible"/>
                                      </p:to>
                                    </p:set>
                                    <p:anim calcmode="lin" valueType="num">
                                      <p:cBhvr>
                                        <p:cTn id="66"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8"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eaLnBrk="1" hangingPunct="1">
              <a:defRPr/>
            </a:pPr>
            <a:r>
              <a:rPr lang="en-GB" sz="4000" u="sng"/>
              <a:t>Observation</a:t>
            </a:r>
            <a:r>
              <a:rPr lang="en-GB" sz="4000"/>
              <a:t/>
            </a:r>
            <a:br>
              <a:rPr lang="en-GB" sz="4000"/>
            </a:br>
            <a:endParaRPr lang="en-GB" sz="4000"/>
          </a:p>
        </p:txBody>
      </p:sp>
      <p:sp>
        <p:nvSpPr>
          <p:cNvPr id="3" name="Content Placeholder 2"/>
          <p:cNvSpPr>
            <a:spLocks noGrp="1"/>
          </p:cNvSpPr>
          <p:nvPr>
            <p:ph idx="4294967295"/>
          </p:nvPr>
        </p:nvSpPr>
        <p:spPr>
          <a:xfrm>
            <a:off x="457200" y="857250"/>
            <a:ext cx="8229600" cy="5268913"/>
          </a:xfrm>
        </p:spPr>
        <p:txBody>
          <a:bodyPr>
            <a:normAutofit/>
          </a:bodyPr>
          <a:lstStyle/>
          <a:p>
            <a:pPr eaLnBrk="1" hangingPunct="1">
              <a:lnSpc>
                <a:spcPct val="80000"/>
              </a:lnSpc>
              <a:buFont typeface="Wingdings" pitchFamily="2" charset="2"/>
              <a:buNone/>
            </a:pPr>
            <a:r>
              <a:rPr lang="en-GB" sz="2300" b="1" smtClean="0"/>
              <a:t>Advantages - </a:t>
            </a:r>
          </a:p>
          <a:p>
            <a:pPr eaLnBrk="1" hangingPunct="1">
              <a:lnSpc>
                <a:spcPct val="80000"/>
              </a:lnSpc>
            </a:pPr>
            <a:r>
              <a:rPr lang="en-GB" sz="2300" smtClean="0"/>
              <a:t>If observation is </a:t>
            </a:r>
            <a:r>
              <a:rPr lang="en-GB" sz="1900" smtClean="0"/>
              <a:t>covert</a:t>
            </a:r>
            <a:r>
              <a:rPr lang="en-GB" sz="2300" smtClean="0"/>
              <a:t> this could result in less effects from the researcher.</a:t>
            </a:r>
          </a:p>
          <a:p>
            <a:pPr eaLnBrk="1" hangingPunct="1">
              <a:lnSpc>
                <a:spcPct val="80000"/>
              </a:lnSpc>
            </a:pPr>
            <a:r>
              <a:rPr lang="en-GB" sz="2300" smtClean="0"/>
              <a:t>Can see participants in non- artificial environment.</a:t>
            </a:r>
          </a:p>
          <a:p>
            <a:pPr eaLnBrk="1" hangingPunct="1">
              <a:lnSpc>
                <a:spcPct val="80000"/>
              </a:lnSpc>
              <a:buFont typeface="Wingdings" pitchFamily="2" charset="2"/>
              <a:buNone/>
            </a:pPr>
            <a:r>
              <a:rPr lang="en-GB" sz="2300" smtClean="0"/>
              <a:t> </a:t>
            </a:r>
          </a:p>
          <a:p>
            <a:pPr eaLnBrk="1" hangingPunct="1">
              <a:lnSpc>
                <a:spcPct val="80000"/>
              </a:lnSpc>
              <a:buFont typeface="Wingdings" pitchFamily="2" charset="2"/>
              <a:buNone/>
            </a:pPr>
            <a:r>
              <a:rPr lang="en-GB" sz="2300" b="1" smtClean="0"/>
              <a:t>Disadvantages – </a:t>
            </a:r>
          </a:p>
          <a:p>
            <a:pPr eaLnBrk="1" hangingPunct="1">
              <a:lnSpc>
                <a:spcPct val="80000"/>
              </a:lnSpc>
            </a:pPr>
            <a:r>
              <a:rPr lang="en-GB" sz="2100" smtClean="0"/>
              <a:t>Time.</a:t>
            </a:r>
          </a:p>
          <a:p>
            <a:pPr eaLnBrk="1" hangingPunct="1">
              <a:lnSpc>
                <a:spcPct val="80000"/>
              </a:lnSpc>
            </a:pPr>
            <a:r>
              <a:rPr lang="en-GB" sz="2100" smtClean="0"/>
              <a:t>Money.</a:t>
            </a:r>
          </a:p>
          <a:p>
            <a:pPr eaLnBrk="1" hangingPunct="1">
              <a:lnSpc>
                <a:spcPct val="80000"/>
              </a:lnSpc>
            </a:pPr>
            <a:r>
              <a:rPr lang="en-GB" sz="2100" smtClean="0"/>
              <a:t>Cost. </a:t>
            </a:r>
          </a:p>
          <a:p>
            <a:pPr eaLnBrk="1" hangingPunct="1">
              <a:lnSpc>
                <a:spcPct val="80000"/>
              </a:lnSpc>
            </a:pPr>
            <a:r>
              <a:rPr lang="en-GB" sz="2100" smtClean="0"/>
              <a:t>Ethical issues i.e. Deception if observation is covert.  </a:t>
            </a:r>
          </a:p>
          <a:p>
            <a:pPr eaLnBrk="1" hangingPunct="1">
              <a:lnSpc>
                <a:spcPct val="80000"/>
              </a:lnSpc>
            </a:pPr>
            <a:r>
              <a:rPr lang="en-GB" sz="2100" smtClean="0"/>
              <a:t>Overt observation may result in changes in behaviour.</a:t>
            </a:r>
          </a:p>
          <a:p>
            <a:pPr eaLnBrk="1" hangingPunct="1">
              <a:lnSpc>
                <a:spcPct val="80000"/>
              </a:lnSpc>
            </a:pPr>
            <a:r>
              <a:rPr lang="en-GB" sz="2100" smtClean="0"/>
              <a:t>Difficult to replicate.</a:t>
            </a:r>
          </a:p>
          <a:p>
            <a:pPr eaLnBrk="1" hangingPunct="1">
              <a:lnSpc>
                <a:spcPct val="80000"/>
              </a:lnSpc>
            </a:pPr>
            <a:r>
              <a:rPr lang="en-GB" sz="2100" smtClean="0"/>
              <a:t>Maybe unreliable.</a:t>
            </a:r>
          </a:p>
          <a:p>
            <a:pPr eaLnBrk="1" hangingPunct="1">
              <a:lnSpc>
                <a:spcPct val="80000"/>
              </a:lnSpc>
            </a:pPr>
            <a:r>
              <a:rPr lang="en-GB" sz="2100" smtClean="0"/>
              <a:t>Hard to generalise</a:t>
            </a:r>
          </a:p>
          <a:p>
            <a:pPr eaLnBrk="1" hangingPunct="1">
              <a:lnSpc>
                <a:spcPct val="80000"/>
              </a:lnSpc>
            </a:pPr>
            <a:r>
              <a:rPr lang="en-GB" sz="2100" smtClean="0"/>
              <a:t>Observer effects</a:t>
            </a:r>
          </a:p>
          <a:p>
            <a:pPr eaLnBrk="1" hangingPunct="1">
              <a:lnSpc>
                <a:spcPct val="80000"/>
              </a:lnSpc>
            </a:pPr>
            <a:endParaRPr lang="en-GB"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1" end="1"/>
                                            </p:txEl>
                                          </p:spTgt>
                                        </p:tgtEl>
                                      </p:cBhvr>
                                    </p:animEffect>
                                  </p:childTnLst>
                                </p:cTn>
                              </p:par>
                              <p:par>
                                <p:cTn id="33" presetID="50" presetClass="entr" presetSubtype="0" decel="10000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2" end="2"/>
                                            </p:txEl>
                                          </p:spTgt>
                                        </p:tgtEl>
                                      </p:cBhvr>
                                    </p:animEffect>
                                  </p:childTnLst>
                                </p:cTn>
                              </p:par>
                              <p:par>
                                <p:cTn id="38" presetID="50" presetClass="entr" presetSubtype="0" decel="10000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4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par>
                                <p:cTn id="50" presetID="29" presetClass="entr" presetSubtype="0" fill="hold"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
                                            <p:txEl>
                                              <p:pRg st="5" end="5"/>
                                            </p:txEl>
                                          </p:spTgt>
                                        </p:tgtEl>
                                      </p:cBhvr>
                                    </p:animEffect>
                                  </p:childTnLst>
                                </p:cTn>
                              </p:par>
                              <p:par>
                                <p:cTn id="55" presetID="29" presetClass="entr" presetSubtype="0"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3">
                                            <p:txEl>
                                              <p:pRg st="6" end="6"/>
                                            </p:txEl>
                                          </p:spTgt>
                                        </p:tgtEl>
                                      </p:cBhvr>
                                    </p:animEffect>
                                  </p:childTnLst>
                                </p:cTn>
                              </p:par>
                              <p:par>
                                <p:cTn id="60" presetID="29" presetClass="entr" presetSubtype="0" fill="hold" nodeType="with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3">
                                            <p:txEl>
                                              <p:pRg st="7" end="7"/>
                                            </p:txEl>
                                          </p:spTgt>
                                        </p:tgtEl>
                                      </p:cBhvr>
                                    </p:animEffect>
                                  </p:childTnLst>
                                </p:cTn>
                              </p:par>
                              <p:par>
                                <p:cTn id="65" presetID="29" presetClass="entr" presetSubtype="0" fill="hold" nodeType="with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
                                            <p:txEl>
                                              <p:pRg st="8" end="8"/>
                                            </p:txEl>
                                          </p:spTgt>
                                        </p:tgtEl>
                                      </p:cBhvr>
                                    </p:animEffect>
                                  </p:childTnLst>
                                </p:cTn>
                              </p:par>
                              <p:par>
                                <p:cTn id="70" presetID="29" presetClass="entr" presetSubtype="0" fill="hold" nodeType="with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73"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74" dur="1000"/>
                                        <p:tgtEl>
                                          <p:spTgt spid="3">
                                            <p:txEl>
                                              <p:pRg st="9" end="9"/>
                                            </p:txEl>
                                          </p:spTgt>
                                        </p:tgtEl>
                                      </p:cBhvr>
                                    </p:animEffect>
                                  </p:childTnLst>
                                </p:cTn>
                              </p:par>
                              <p:par>
                                <p:cTn id="75" presetID="29" presetClass="entr" presetSubtype="0" fill="hold" nodeType="with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78"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3">
                                            <p:txEl>
                                              <p:pRg st="10" end="10"/>
                                            </p:txEl>
                                          </p:spTgt>
                                        </p:tgtEl>
                                      </p:cBhvr>
                                    </p:animEffect>
                                  </p:childTnLst>
                                </p:cTn>
                              </p:par>
                              <p:par>
                                <p:cTn id="80" presetID="29" presetClass="entr" presetSubtype="0" fill="hold" nodeType="with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83"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84" dur="1000"/>
                                        <p:tgtEl>
                                          <p:spTgt spid="3">
                                            <p:txEl>
                                              <p:pRg st="11" end="11"/>
                                            </p:txEl>
                                          </p:spTgt>
                                        </p:tgtEl>
                                      </p:cBhvr>
                                    </p:animEffect>
                                  </p:childTnLst>
                                </p:cTn>
                              </p:par>
                              <p:par>
                                <p:cTn id="85" presetID="29" presetClass="entr" presetSubtype="0" fill="hold" nodeType="with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 calcmode="lin" valueType="num">
                                      <p:cBhvr>
                                        <p:cTn id="87"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88"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9" dur="1000"/>
                                        <p:tgtEl>
                                          <p:spTgt spid="3">
                                            <p:txEl>
                                              <p:pRg st="12" end="12"/>
                                            </p:txEl>
                                          </p:spTgt>
                                        </p:tgtEl>
                                      </p:cBhvr>
                                    </p:animEffect>
                                  </p:childTnLst>
                                </p:cTn>
                              </p:par>
                              <p:par>
                                <p:cTn id="90" presetID="29" presetClass="entr" presetSubtype="0" fill="hold" nodeType="withEffect">
                                  <p:stCondLst>
                                    <p:cond delay="0"/>
                                  </p:stCondLst>
                                  <p:childTnLst>
                                    <p:set>
                                      <p:cBhvr>
                                        <p:cTn id="91" dur="1" fill="hold">
                                          <p:stCondLst>
                                            <p:cond delay="0"/>
                                          </p:stCondLst>
                                        </p:cTn>
                                        <p:tgtEl>
                                          <p:spTgt spid="3">
                                            <p:txEl>
                                              <p:pRg st="13" end="13"/>
                                            </p:txEl>
                                          </p:spTgt>
                                        </p:tgtEl>
                                        <p:attrNameLst>
                                          <p:attrName>style.visibility</p:attrName>
                                        </p:attrNameLst>
                                      </p:cBhvr>
                                      <p:to>
                                        <p:strVal val="visible"/>
                                      </p:to>
                                    </p:set>
                                    <p:anim calcmode="lin" valueType="num">
                                      <p:cBhvr>
                                        <p:cTn id="92" dur="1000" fill="hold"/>
                                        <p:tgtEl>
                                          <p:spTgt spid="3">
                                            <p:txEl>
                                              <p:pRg st="13" end="13"/>
                                            </p:txEl>
                                          </p:spTgt>
                                        </p:tgtEl>
                                        <p:attrNameLst>
                                          <p:attrName>ppt_x</p:attrName>
                                        </p:attrNameLst>
                                      </p:cBhvr>
                                      <p:tavLst>
                                        <p:tav tm="0">
                                          <p:val>
                                            <p:strVal val="#ppt_x-.2"/>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
                                          </p:val>
                                        </p:tav>
                                        <p:tav tm="100000">
                                          <p:val>
                                            <p:strVal val="#ppt_y"/>
                                          </p:val>
                                        </p:tav>
                                      </p:tavLst>
                                    </p:anim>
                                    <p:animEffect transition="in" filter="wipe(right)" prLst="gradientSize: 0.1">
                                      <p:cBhvr>
                                        <p:cTn id="94"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defRPr/>
            </a:pPr>
            <a:r>
              <a:rPr lang="en-GB" sz="4000" u="sng"/>
              <a:t>Interviews – structured, semi or none/open or closed questions</a:t>
            </a:r>
          </a:p>
        </p:txBody>
      </p:sp>
      <p:sp>
        <p:nvSpPr>
          <p:cNvPr id="3" name="Content Placeholder 2"/>
          <p:cNvSpPr>
            <a:spLocks noGrp="1"/>
          </p:cNvSpPr>
          <p:nvPr>
            <p:ph idx="4294967295"/>
          </p:nvPr>
        </p:nvSpPr>
        <p:spPr>
          <a:xfrm>
            <a:off x="500063" y="1428750"/>
            <a:ext cx="8229600" cy="4911725"/>
          </a:xfrm>
        </p:spPr>
        <p:txBody>
          <a:bodyPr>
            <a:normAutofit/>
          </a:bodyPr>
          <a:lstStyle/>
          <a:p>
            <a:pPr eaLnBrk="1" hangingPunct="1">
              <a:lnSpc>
                <a:spcPct val="80000"/>
              </a:lnSpc>
              <a:buFont typeface="Wingdings" pitchFamily="2" charset="2"/>
              <a:buNone/>
              <a:defRPr/>
            </a:pPr>
            <a:r>
              <a:rPr lang="en-GB" sz="2000" b="1"/>
              <a:t>Advantages-</a:t>
            </a:r>
          </a:p>
          <a:p>
            <a:pPr eaLnBrk="1" hangingPunct="1">
              <a:lnSpc>
                <a:spcPct val="80000"/>
              </a:lnSpc>
              <a:defRPr/>
            </a:pPr>
            <a:r>
              <a:rPr lang="en-GB" sz="2000"/>
              <a:t>Simple and straightforward.</a:t>
            </a:r>
          </a:p>
          <a:p>
            <a:pPr eaLnBrk="1" hangingPunct="1">
              <a:lnSpc>
                <a:spcPct val="80000"/>
              </a:lnSpc>
              <a:defRPr/>
            </a:pPr>
            <a:r>
              <a:rPr lang="en-GB" sz="2000"/>
              <a:t>Easily gets information that interviewer wants to know.</a:t>
            </a:r>
          </a:p>
          <a:p>
            <a:pPr eaLnBrk="1" hangingPunct="1">
              <a:lnSpc>
                <a:spcPct val="80000"/>
              </a:lnSpc>
              <a:defRPr/>
            </a:pPr>
            <a:r>
              <a:rPr lang="en-GB" sz="2000"/>
              <a:t>Unstructured interviews offer a person the opportunity to develop and explain their views and thoughts (therefore beneficial for interpretivists and validity in results.)Cohen and Taylor supported this by Durham Prison study.</a:t>
            </a:r>
          </a:p>
          <a:p>
            <a:pPr eaLnBrk="1" hangingPunct="1">
              <a:lnSpc>
                <a:spcPct val="80000"/>
              </a:lnSpc>
              <a:defRPr/>
            </a:pPr>
            <a:r>
              <a:rPr lang="en-GB" sz="2000"/>
              <a:t>Can provide quantitative and qualitative data therefore can be used by many.</a:t>
            </a:r>
          </a:p>
          <a:p>
            <a:pPr eaLnBrk="1" hangingPunct="1">
              <a:lnSpc>
                <a:spcPct val="80000"/>
              </a:lnSpc>
              <a:buFont typeface="Wingdings" pitchFamily="2" charset="2"/>
              <a:buNone/>
              <a:defRPr/>
            </a:pPr>
            <a:endParaRPr lang="en-GB" sz="2000" b="1"/>
          </a:p>
          <a:p>
            <a:pPr eaLnBrk="1" hangingPunct="1">
              <a:lnSpc>
                <a:spcPct val="80000"/>
              </a:lnSpc>
              <a:buFont typeface="Wingdings" pitchFamily="2" charset="2"/>
              <a:buNone/>
              <a:defRPr/>
            </a:pPr>
            <a:r>
              <a:rPr lang="en-GB" sz="2000" b="1"/>
              <a:t>Disadvantages-</a:t>
            </a:r>
          </a:p>
          <a:p>
            <a:pPr eaLnBrk="1" hangingPunct="1">
              <a:lnSpc>
                <a:spcPct val="80000"/>
              </a:lnSpc>
              <a:defRPr/>
            </a:pPr>
            <a:r>
              <a:rPr lang="en-GB" sz="2000"/>
              <a:t>Interviewer bias</a:t>
            </a:r>
          </a:p>
          <a:p>
            <a:pPr eaLnBrk="1" hangingPunct="1">
              <a:lnSpc>
                <a:spcPct val="80000"/>
              </a:lnSpc>
              <a:defRPr/>
            </a:pPr>
            <a:r>
              <a:rPr lang="en-GB" sz="2000"/>
              <a:t>Social Desirability Bias (wanting to present themselves better so may be untruthful) (Supported by Goffman )</a:t>
            </a:r>
          </a:p>
          <a:p>
            <a:pPr eaLnBrk="1" hangingPunct="1">
              <a:lnSpc>
                <a:spcPct val="80000"/>
              </a:lnSpc>
              <a:defRPr/>
            </a:pPr>
            <a:r>
              <a:rPr lang="en-GB" sz="2000"/>
              <a:t>People can easily lie in interviews therefore affecting validity of results.</a:t>
            </a:r>
          </a:p>
          <a:p>
            <a:pPr eaLnBrk="1" hangingPunct="1">
              <a:lnSpc>
                <a:spcPct val="80000"/>
              </a:lnSpc>
              <a:defRPr/>
            </a:pPr>
            <a:r>
              <a:rPr lang="en-GB" sz="2000"/>
              <a:t>Unstructured interviews make it harder for comparability as are all based  on a personal representation of beliefs, views and attitudes.</a:t>
            </a:r>
          </a:p>
          <a:p>
            <a:pPr eaLnBrk="1" hangingPunct="1">
              <a:lnSpc>
                <a:spcPct val="80000"/>
              </a:lnSpc>
              <a:buFont typeface="Wingdings" pitchFamily="2" charset="2"/>
              <a:buNone/>
              <a:defRPr/>
            </a:pPr>
            <a:endParaRPr lang="en-GB" sz="1900"/>
          </a:p>
          <a:p>
            <a:pPr eaLnBrk="1" hangingPunct="1">
              <a:lnSpc>
                <a:spcPct val="80000"/>
              </a:lnSpc>
              <a:defRPr/>
            </a:pPr>
            <a:endParaRPr lang="en-GB" sz="2300"/>
          </a:p>
          <a:p>
            <a:pPr eaLnBrk="1" hangingPunct="1">
              <a:lnSpc>
                <a:spcPct val="80000"/>
              </a:lnSpc>
              <a:defRPr/>
            </a:pPr>
            <a:endParaRPr lang="en-GB" sz="2300" b="1"/>
          </a:p>
          <a:p>
            <a:pPr eaLnBrk="1" hangingPunct="1">
              <a:lnSpc>
                <a:spcPct val="80000"/>
              </a:lnSpc>
              <a:defRPr/>
            </a:pPr>
            <a:endParaRPr lang="en-GB" sz="2300" b="1"/>
          </a:p>
          <a:p>
            <a:pPr eaLnBrk="1" hangingPunct="1">
              <a:lnSpc>
                <a:spcPct val="80000"/>
              </a:lnSpc>
              <a:defRPr/>
            </a:pPr>
            <a:endParaRPr lang="en-GB" sz="2300" b="1"/>
          </a:p>
          <a:p>
            <a:pPr eaLnBrk="1" hangingPunct="1">
              <a:lnSpc>
                <a:spcPct val="80000"/>
              </a:lnSpc>
              <a:defRPr/>
            </a:pPr>
            <a:endParaRPr lang="en-GB" sz="2300" b="1"/>
          </a:p>
          <a:p>
            <a:pPr eaLnBrk="1" hangingPunct="1">
              <a:lnSpc>
                <a:spcPct val="80000"/>
              </a:lnSpc>
              <a:defRPr/>
            </a:pPr>
            <a:endParaRPr lang="en-GB" sz="23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7"/>
                                        </p:tgtEl>
                                        <p:attrNameLst>
                                          <p:attrName>style.visibility</p:attrName>
                                        </p:attrNameLst>
                                      </p:cBhvr>
                                      <p:to>
                                        <p:strVal val="visible"/>
                                      </p:to>
                                    </p:set>
                                    <p:anim calcmode="lin" valueType="num">
                                      <p:cBhvr>
                                        <p:cTn id="7" dur="500" fill="hold"/>
                                        <p:tgtEl>
                                          <p:spTgt spid="19457"/>
                                        </p:tgtEl>
                                        <p:attrNameLst>
                                          <p:attrName>ppt_w</p:attrName>
                                        </p:attrNameLst>
                                      </p:cBhvr>
                                      <p:tavLst>
                                        <p:tav tm="0">
                                          <p:val>
                                            <p:fltVal val="0"/>
                                          </p:val>
                                        </p:tav>
                                        <p:tav tm="100000">
                                          <p:val>
                                            <p:strVal val="#ppt_w"/>
                                          </p:val>
                                        </p:tav>
                                      </p:tavLst>
                                    </p:anim>
                                    <p:anim calcmode="lin" valueType="num">
                                      <p:cBhvr>
                                        <p:cTn id="8" dur="500" fill="hold"/>
                                        <p:tgtEl>
                                          <p:spTgt spid="1945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par>
                                <p:cTn id="21" presetID="25"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par>
                                <p:cTn id="31" presetID="25"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3">
                                            <p:txEl>
                                              <p:pRg st="2" end="2"/>
                                            </p:txEl>
                                          </p:spTgt>
                                        </p:tgtEl>
                                      </p:cBhvr>
                                    </p:animEffect>
                                  </p:childTnLst>
                                </p:cTn>
                              </p:par>
                              <p:par>
                                <p:cTn id="41" presetID="25"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par>
                                <p:cTn id="51" presetID="25" presetClass="entr" presetSubtype="0" fill="hold"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4"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from="(-#ppt_w/2)" to="(#ppt_x)" calcmode="lin" valueType="num">
                                      <p:cBhvr>
                                        <p:cTn id="65" dur="600" fill="hold">
                                          <p:stCondLst>
                                            <p:cond delay="0"/>
                                          </p:stCondLst>
                                        </p:cTn>
                                        <p:tgtEl>
                                          <p:spTgt spid="3">
                                            <p:txEl>
                                              <p:pRg st="6" end="6"/>
                                            </p:txEl>
                                          </p:spTgt>
                                        </p:tgtEl>
                                        <p:attrNameLst>
                                          <p:attrName>ppt_x</p:attrName>
                                        </p:attrNameLst>
                                      </p:cBhvr>
                                    </p:anim>
                                    <p:anim from="0" to="-1.0" calcmode="lin" valueType="num">
                                      <p:cBhvr>
                                        <p:cTn id="66" dur="200" decel="50000" autoRev="1" fill="hold">
                                          <p:stCondLst>
                                            <p:cond delay="600"/>
                                          </p:stCondLst>
                                        </p:cTn>
                                        <p:tgtEl>
                                          <p:spTgt spid="3">
                                            <p:txEl>
                                              <p:pRg st="6" end="6"/>
                                            </p:txEl>
                                          </p:spTgt>
                                        </p:tgtEl>
                                        <p:attrNameLst>
                                          <p:attrName>xshear</p:attrName>
                                        </p:attrNameLst>
                                      </p:cBhvr>
                                    </p:anim>
                                    <p:animScale>
                                      <p:cBhvr>
                                        <p:cTn id="67" dur="200" decel="100000" autoRev="1" fill="hold">
                                          <p:stCondLst>
                                            <p:cond delay="600"/>
                                          </p:stCondLst>
                                        </p:cTn>
                                        <p:tgtEl>
                                          <p:spTgt spid="3">
                                            <p:txEl>
                                              <p:pRg st="6" end="6"/>
                                            </p:txEl>
                                          </p:spTgt>
                                        </p:tgtEl>
                                      </p:cBhvr>
                                      <p:from x="100000" y="100000"/>
                                      <p:to x="80000" y="100000"/>
                                    </p:animScale>
                                    <p:anim by="(#ppt_h/3+#ppt_w*0.1)" calcmode="lin" valueType="num">
                                      <p:cBhvr additive="sum">
                                        <p:cTn id="68" dur="200" decel="100000" autoRev="1" fill="hold">
                                          <p:stCondLst>
                                            <p:cond delay="600"/>
                                          </p:stCondLst>
                                        </p:cTn>
                                        <p:tgtEl>
                                          <p:spTgt spid="3">
                                            <p:txEl>
                                              <p:pRg st="6" end="6"/>
                                            </p:txEl>
                                          </p:spTgt>
                                        </p:tgtEl>
                                        <p:attrNameLst>
                                          <p:attrName>ppt_x</p:attrName>
                                        </p:attrNameLst>
                                      </p:cBhvr>
                                    </p:anim>
                                  </p:childTnLst>
                                </p:cTn>
                              </p:par>
                              <p:par>
                                <p:cTn id="69" presetID="34" presetClass="entr" presetSubtype="0" fill="hold" nodeType="with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from="(-#ppt_w/2)" to="(#ppt_x)" calcmode="lin" valueType="num">
                                      <p:cBhvr>
                                        <p:cTn id="71" dur="600" fill="hold">
                                          <p:stCondLst>
                                            <p:cond delay="0"/>
                                          </p:stCondLst>
                                        </p:cTn>
                                        <p:tgtEl>
                                          <p:spTgt spid="3">
                                            <p:txEl>
                                              <p:pRg st="7" end="7"/>
                                            </p:txEl>
                                          </p:spTgt>
                                        </p:tgtEl>
                                        <p:attrNameLst>
                                          <p:attrName>ppt_x</p:attrName>
                                        </p:attrNameLst>
                                      </p:cBhvr>
                                    </p:anim>
                                    <p:anim from="0" to="-1.0" calcmode="lin" valueType="num">
                                      <p:cBhvr>
                                        <p:cTn id="72" dur="200" decel="50000" autoRev="1" fill="hold">
                                          <p:stCondLst>
                                            <p:cond delay="600"/>
                                          </p:stCondLst>
                                        </p:cTn>
                                        <p:tgtEl>
                                          <p:spTgt spid="3">
                                            <p:txEl>
                                              <p:pRg st="7" end="7"/>
                                            </p:txEl>
                                          </p:spTgt>
                                        </p:tgtEl>
                                        <p:attrNameLst>
                                          <p:attrName>xshear</p:attrName>
                                        </p:attrNameLst>
                                      </p:cBhvr>
                                    </p:anim>
                                    <p:animScale>
                                      <p:cBhvr>
                                        <p:cTn id="73" dur="200" decel="100000" autoRev="1" fill="hold">
                                          <p:stCondLst>
                                            <p:cond delay="600"/>
                                          </p:stCondLst>
                                        </p:cTn>
                                        <p:tgtEl>
                                          <p:spTgt spid="3">
                                            <p:txEl>
                                              <p:pRg st="7" end="7"/>
                                            </p:txEl>
                                          </p:spTgt>
                                        </p:tgtEl>
                                      </p:cBhvr>
                                      <p:from x="100000" y="100000"/>
                                      <p:to x="80000" y="100000"/>
                                    </p:animScale>
                                    <p:anim by="(#ppt_h/3+#ppt_w*0.1)" calcmode="lin" valueType="num">
                                      <p:cBhvr additive="sum">
                                        <p:cTn id="74" dur="200" decel="100000" autoRev="1" fill="hold">
                                          <p:stCondLst>
                                            <p:cond delay="600"/>
                                          </p:stCondLst>
                                        </p:cTn>
                                        <p:tgtEl>
                                          <p:spTgt spid="3">
                                            <p:txEl>
                                              <p:pRg st="7" end="7"/>
                                            </p:txEl>
                                          </p:spTgt>
                                        </p:tgtEl>
                                        <p:attrNameLst>
                                          <p:attrName>ppt_x</p:attrName>
                                        </p:attrNameLst>
                                      </p:cBhvr>
                                    </p:anim>
                                  </p:childTnLst>
                                </p:cTn>
                              </p:par>
                              <p:par>
                                <p:cTn id="75" presetID="34" presetClass="entr" presetSubtype="0" fill="hold" nodeType="with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 from="(-#ppt_w/2)" to="(#ppt_x)" calcmode="lin" valueType="num">
                                      <p:cBhvr>
                                        <p:cTn id="77" dur="600" fill="hold">
                                          <p:stCondLst>
                                            <p:cond delay="0"/>
                                          </p:stCondLst>
                                        </p:cTn>
                                        <p:tgtEl>
                                          <p:spTgt spid="3">
                                            <p:txEl>
                                              <p:pRg st="8" end="8"/>
                                            </p:txEl>
                                          </p:spTgt>
                                        </p:tgtEl>
                                        <p:attrNameLst>
                                          <p:attrName>ppt_x</p:attrName>
                                        </p:attrNameLst>
                                      </p:cBhvr>
                                    </p:anim>
                                    <p:anim from="0" to="-1.0" calcmode="lin" valueType="num">
                                      <p:cBhvr>
                                        <p:cTn id="78" dur="200" decel="50000" autoRev="1" fill="hold">
                                          <p:stCondLst>
                                            <p:cond delay="600"/>
                                          </p:stCondLst>
                                        </p:cTn>
                                        <p:tgtEl>
                                          <p:spTgt spid="3">
                                            <p:txEl>
                                              <p:pRg st="8" end="8"/>
                                            </p:txEl>
                                          </p:spTgt>
                                        </p:tgtEl>
                                        <p:attrNameLst>
                                          <p:attrName>xshear</p:attrName>
                                        </p:attrNameLst>
                                      </p:cBhvr>
                                    </p:anim>
                                    <p:animScale>
                                      <p:cBhvr>
                                        <p:cTn id="79" dur="200" decel="100000" autoRev="1" fill="hold">
                                          <p:stCondLst>
                                            <p:cond delay="600"/>
                                          </p:stCondLst>
                                        </p:cTn>
                                        <p:tgtEl>
                                          <p:spTgt spid="3">
                                            <p:txEl>
                                              <p:pRg st="8" end="8"/>
                                            </p:txEl>
                                          </p:spTgt>
                                        </p:tgtEl>
                                      </p:cBhvr>
                                      <p:from x="100000" y="100000"/>
                                      <p:to x="80000" y="100000"/>
                                    </p:animScale>
                                    <p:anim by="(#ppt_h/3+#ppt_w*0.1)" calcmode="lin" valueType="num">
                                      <p:cBhvr additive="sum">
                                        <p:cTn id="80" dur="200" decel="100000" autoRev="1" fill="hold">
                                          <p:stCondLst>
                                            <p:cond delay="600"/>
                                          </p:stCondLst>
                                        </p:cTn>
                                        <p:tgtEl>
                                          <p:spTgt spid="3">
                                            <p:txEl>
                                              <p:pRg st="8" end="8"/>
                                            </p:txEl>
                                          </p:spTgt>
                                        </p:tgtEl>
                                        <p:attrNameLst>
                                          <p:attrName>ppt_x</p:attrName>
                                        </p:attrNameLst>
                                      </p:cBhvr>
                                    </p:anim>
                                  </p:childTnLst>
                                </p:cTn>
                              </p:par>
                              <p:par>
                                <p:cTn id="81" presetID="34" presetClass="entr" presetSubtype="0" fill="hold" nodeType="with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 from="(-#ppt_w/2)" to="(#ppt_x)" calcmode="lin" valueType="num">
                                      <p:cBhvr>
                                        <p:cTn id="83" dur="600" fill="hold">
                                          <p:stCondLst>
                                            <p:cond delay="0"/>
                                          </p:stCondLst>
                                        </p:cTn>
                                        <p:tgtEl>
                                          <p:spTgt spid="3">
                                            <p:txEl>
                                              <p:pRg st="9" end="9"/>
                                            </p:txEl>
                                          </p:spTgt>
                                        </p:tgtEl>
                                        <p:attrNameLst>
                                          <p:attrName>ppt_x</p:attrName>
                                        </p:attrNameLst>
                                      </p:cBhvr>
                                    </p:anim>
                                    <p:anim from="0" to="-1.0" calcmode="lin" valueType="num">
                                      <p:cBhvr>
                                        <p:cTn id="84" dur="200" decel="50000" autoRev="1" fill="hold">
                                          <p:stCondLst>
                                            <p:cond delay="600"/>
                                          </p:stCondLst>
                                        </p:cTn>
                                        <p:tgtEl>
                                          <p:spTgt spid="3">
                                            <p:txEl>
                                              <p:pRg st="9" end="9"/>
                                            </p:txEl>
                                          </p:spTgt>
                                        </p:tgtEl>
                                        <p:attrNameLst>
                                          <p:attrName>xshear</p:attrName>
                                        </p:attrNameLst>
                                      </p:cBhvr>
                                    </p:anim>
                                    <p:animScale>
                                      <p:cBhvr>
                                        <p:cTn id="85" dur="200" decel="100000" autoRev="1" fill="hold">
                                          <p:stCondLst>
                                            <p:cond delay="600"/>
                                          </p:stCondLst>
                                        </p:cTn>
                                        <p:tgtEl>
                                          <p:spTgt spid="3">
                                            <p:txEl>
                                              <p:pRg st="9" end="9"/>
                                            </p:txEl>
                                          </p:spTgt>
                                        </p:tgtEl>
                                      </p:cBhvr>
                                      <p:from x="100000" y="100000"/>
                                      <p:to x="80000" y="100000"/>
                                    </p:animScale>
                                    <p:anim by="(#ppt_h/3+#ppt_w*0.1)" calcmode="lin" valueType="num">
                                      <p:cBhvr additive="sum">
                                        <p:cTn id="86" dur="200" decel="100000" autoRev="1" fill="hold">
                                          <p:stCondLst>
                                            <p:cond delay="600"/>
                                          </p:stCondLst>
                                        </p:cTn>
                                        <p:tgtEl>
                                          <p:spTgt spid="3">
                                            <p:txEl>
                                              <p:pRg st="9" end="9"/>
                                            </p:txEl>
                                          </p:spTgt>
                                        </p:tgtEl>
                                        <p:attrNameLst>
                                          <p:attrName>ppt_x</p:attrName>
                                        </p:attrNameLst>
                                      </p:cBhvr>
                                    </p:anim>
                                  </p:childTnLst>
                                </p:cTn>
                              </p:par>
                              <p:par>
                                <p:cTn id="87" presetID="34" presetClass="entr" presetSubtype="0" fill="hold" nodeType="withEffect">
                                  <p:stCondLst>
                                    <p:cond delay="0"/>
                                  </p:stCondLst>
                                  <p:childTnLst>
                                    <p:set>
                                      <p:cBhvr>
                                        <p:cTn id="88"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89" dur="600" fill="hold">
                                          <p:stCondLst>
                                            <p:cond delay="0"/>
                                          </p:stCondLst>
                                        </p:cTn>
                                        <p:tgtEl>
                                          <p:spTgt spid="3">
                                            <p:txEl>
                                              <p:pRg st="10" end="10"/>
                                            </p:txEl>
                                          </p:spTgt>
                                        </p:tgtEl>
                                        <p:attrNameLst>
                                          <p:attrName>ppt_x</p:attrName>
                                        </p:attrNameLst>
                                      </p:cBhvr>
                                    </p:anim>
                                    <p:anim from="0" to="-1.0" calcmode="lin" valueType="num">
                                      <p:cBhvr>
                                        <p:cTn id="90" dur="200" decel="50000" autoRev="1" fill="hold">
                                          <p:stCondLst>
                                            <p:cond delay="600"/>
                                          </p:stCondLst>
                                        </p:cTn>
                                        <p:tgtEl>
                                          <p:spTgt spid="3">
                                            <p:txEl>
                                              <p:pRg st="10" end="10"/>
                                            </p:txEl>
                                          </p:spTgt>
                                        </p:tgtEl>
                                        <p:attrNameLst>
                                          <p:attrName>xshear</p:attrName>
                                        </p:attrNameLst>
                                      </p:cBhvr>
                                    </p:anim>
                                    <p:animScale>
                                      <p:cBhvr>
                                        <p:cTn id="91" dur="200" decel="100000" autoRev="1" fill="hold">
                                          <p:stCondLst>
                                            <p:cond delay="600"/>
                                          </p:stCondLst>
                                        </p:cTn>
                                        <p:tgtEl>
                                          <p:spTgt spid="3">
                                            <p:txEl>
                                              <p:pRg st="10" end="10"/>
                                            </p:txEl>
                                          </p:spTgt>
                                        </p:tgtEl>
                                      </p:cBhvr>
                                      <p:from x="100000" y="100000"/>
                                      <p:to x="80000" y="100000"/>
                                    </p:animScale>
                                    <p:anim by="(#ppt_h/3+#ppt_w*0.1)" calcmode="lin" valueType="num">
                                      <p:cBhvr additive="sum">
                                        <p:cTn id="92" dur="200" decel="100000" autoRev="1" fill="hold">
                                          <p:stCondLst>
                                            <p:cond delay="600"/>
                                          </p:stCondLst>
                                        </p:cTn>
                                        <p:tgtEl>
                                          <p:spTgt spid="3">
                                            <p:txEl>
                                              <p:pRg st="10" end="1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68313" y="188913"/>
            <a:ext cx="8229600" cy="6335712"/>
          </a:xfrm>
        </p:spPr>
        <p:txBody>
          <a:bodyPr/>
          <a:lstStyle/>
          <a:p>
            <a:pPr eaLnBrk="1" hangingPunct="1">
              <a:defRPr/>
            </a:pPr>
            <a:r>
              <a:rPr lang="en-GB"/>
              <a:t>Shoot ‘em up</a:t>
            </a:r>
            <a:br>
              <a:rPr lang="en-GB"/>
            </a:br>
            <a:r>
              <a:rPr lang="en-GB" sz="2000"/>
              <a:t/>
            </a:r>
            <a:br>
              <a:rPr lang="en-GB" sz="2000"/>
            </a:br>
            <a:r>
              <a:rPr lang="en-GB" sz="2000"/>
              <a:t/>
            </a:r>
            <a:br>
              <a:rPr lang="en-GB" sz="2000"/>
            </a:br>
            <a:r>
              <a:rPr lang="en-GB" sz="2000"/>
              <a:t>Interactive Quiz</a:t>
            </a:r>
            <a:r>
              <a:rPr lang="en-GB"/>
              <a:t/>
            </a:r>
            <a:br>
              <a:rPr lang="en-GB"/>
            </a:br>
            <a:r>
              <a:rPr lang="en-GB"/>
              <a:t/>
            </a:r>
            <a:br>
              <a:rPr lang="en-GB"/>
            </a:br>
            <a:r>
              <a:rPr lang="en-GB" sz="2000">
                <a:hlinkClick r:id="rId3"/>
              </a:rPr>
              <a:t>http://classtools.net/my/quiz34202.htm</a:t>
            </a: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650875" y="336550"/>
            <a:ext cx="7910513" cy="1077913"/>
          </a:xfrm>
        </p:spPr>
        <p:txBody>
          <a:bodyPr/>
          <a:lstStyle/>
          <a:p>
            <a:pPr eaLnBrk="1" hangingPunct="1">
              <a:defRPr/>
            </a:pPr>
            <a:r>
              <a:rPr lang="en-GB"/>
              <a:t>Questions</a:t>
            </a:r>
          </a:p>
        </p:txBody>
      </p:sp>
      <p:sp>
        <p:nvSpPr>
          <p:cNvPr id="3" name="Content Placeholder 2"/>
          <p:cNvSpPr>
            <a:spLocks noGrp="1"/>
          </p:cNvSpPr>
          <p:nvPr>
            <p:ph idx="4294967295"/>
          </p:nvPr>
        </p:nvSpPr>
        <p:spPr/>
        <p:txBody>
          <a:bodyPr>
            <a:normAutofit/>
          </a:bodyPr>
          <a:lstStyle/>
          <a:p>
            <a:pPr eaLnBrk="1" hangingPunct="1">
              <a:defRPr/>
            </a:pPr>
            <a:r>
              <a:rPr lang="en-GB" sz="2000"/>
              <a:t>1)what is the most effective type of interview type for interpretivists?*Unstructured</a:t>
            </a:r>
          </a:p>
          <a:p>
            <a:pPr eaLnBrk="1" hangingPunct="1">
              <a:defRPr/>
            </a:pPr>
            <a:r>
              <a:rPr lang="en-GB" sz="2000"/>
              <a:t>2)Why are unstructured interviews used?*To allow people to develop beliefs and opinions</a:t>
            </a:r>
          </a:p>
          <a:p>
            <a:pPr eaLnBrk="1" hangingPunct="1">
              <a:defRPr/>
            </a:pPr>
            <a:r>
              <a:rPr lang="en-GB" sz="2000"/>
              <a:t>3)What is one advantage of this theory?*Data has high validity</a:t>
            </a:r>
          </a:p>
          <a:p>
            <a:pPr eaLnBrk="1" hangingPunct="1">
              <a:defRPr/>
            </a:pPr>
            <a:r>
              <a:rPr lang="en-GB" sz="2000"/>
              <a:t>4)What word is used to describe interaction to gain insight into someone’s life?*Verstehen</a:t>
            </a:r>
          </a:p>
          <a:p>
            <a:pPr eaLnBrk="1" hangingPunct="1">
              <a:defRPr/>
            </a:pPr>
            <a:r>
              <a:rPr lang="en-GB" sz="2000"/>
              <a:t>5)The meanings behind what people do result in being…..?*Non empirical</a:t>
            </a:r>
          </a:p>
          <a:p>
            <a:pPr eaLnBrk="1" hangingPunct="1">
              <a:defRPr/>
            </a:pPr>
            <a:r>
              <a:rPr lang="en-GB" sz="2000"/>
              <a:t>6)What  S is a disadvantage of interviews?*Social Desirability Bias</a:t>
            </a:r>
          </a:p>
          <a:p>
            <a:pPr eaLnBrk="1" hangingPunct="1">
              <a:defRPr/>
            </a:pPr>
            <a:r>
              <a:rPr lang="en-GB" sz="2000"/>
              <a:t>7)When research has bias and is value laden what does this make it?*Subjective</a:t>
            </a:r>
          </a:p>
          <a:p>
            <a:pPr eaLnBrk="1" hangingPunct="1">
              <a:defRPr/>
            </a:pPr>
            <a:r>
              <a:rPr lang="en-GB" sz="2000"/>
              <a:t>8)What does validity mean?*Data is trustworthy and honest</a:t>
            </a:r>
          </a:p>
          <a:p>
            <a:pPr eaLnBrk="1" hangingPunct="1">
              <a:defRPr/>
            </a:pPr>
            <a:r>
              <a:rPr lang="en-GB" sz="2000"/>
              <a:t>9)What disadvantage did Goffman agree with?*Social Desirability Bias</a:t>
            </a:r>
          </a:p>
          <a:p>
            <a:pPr eaLnBrk="1" hangingPunct="1">
              <a:defRPr/>
            </a:pPr>
            <a:r>
              <a:rPr lang="en-GB" sz="2000"/>
              <a:t>10)What  theorist are critical of official statistics?*Marxists and Feminists</a:t>
            </a:r>
          </a:p>
          <a:p>
            <a:pPr eaLnBrk="1" hangingPunct="1">
              <a:lnSpc>
                <a:spcPct val="90000"/>
              </a:lnSpc>
              <a:defRPr/>
            </a:pP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 calcmode="lin" valueType="num">
                                      <p:cBhvr>
                                        <p:cTn id="7" dur="500" fill="hold"/>
                                        <p:tgtEl>
                                          <p:spTgt spid="20481"/>
                                        </p:tgtEl>
                                        <p:attrNameLst>
                                          <p:attrName>ppt_w</p:attrName>
                                        </p:attrNameLst>
                                      </p:cBhvr>
                                      <p:tavLst>
                                        <p:tav tm="0">
                                          <p:val>
                                            <p:fltVal val="0"/>
                                          </p:val>
                                        </p:tav>
                                        <p:tav tm="100000">
                                          <p:val>
                                            <p:strVal val="#ppt_w"/>
                                          </p:val>
                                        </p:tav>
                                      </p:tavLst>
                                    </p:anim>
                                    <p:anim calcmode="lin" valueType="num">
                                      <p:cBhvr>
                                        <p:cTn id="8" dur="500" fill="hold"/>
                                        <p:tgtEl>
                                          <p:spTgt spid="20481"/>
                                        </p:tgtEl>
                                        <p:attrNameLst>
                                          <p:attrName>ppt_h</p:attrName>
                                        </p:attrNameLst>
                                      </p:cBhvr>
                                      <p:tavLst>
                                        <p:tav tm="0">
                                          <p:val>
                                            <p:fltVal val="0"/>
                                          </p:val>
                                        </p:tav>
                                        <p:tav tm="100000">
                                          <p:val>
                                            <p:strVal val="#ppt_h"/>
                                          </p:val>
                                        </p:tav>
                                      </p:tavLst>
                                    </p:anim>
                                    <p:anim calcmode="lin" valueType="num">
                                      <p:cBhvr>
                                        <p:cTn id="9" dur="500" fill="hold"/>
                                        <p:tgtEl>
                                          <p:spTgt spid="20481"/>
                                        </p:tgtEl>
                                        <p:attrNameLst>
                                          <p:attrName>style.rotation</p:attrName>
                                        </p:attrNameLst>
                                      </p:cBhvr>
                                      <p:tavLst>
                                        <p:tav tm="0">
                                          <p:val>
                                            <p:fltVal val="360"/>
                                          </p:val>
                                        </p:tav>
                                        <p:tav tm="100000">
                                          <p:val>
                                            <p:fltVal val="0"/>
                                          </p:val>
                                        </p:tav>
                                      </p:tavLst>
                                    </p:anim>
                                    <p:animEffect transition="in" filter="fade">
                                      <p:cBhvr>
                                        <p:cTn id="10" dur="500"/>
                                        <p:tgtEl>
                                          <p:spTgt spid="20481"/>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770" decel="100000"/>
                                        <p:tgtEl>
                                          <p:spTgt spid="3">
                                            <p:txEl>
                                              <p:pRg st="0" end="0"/>
                                            </p:txEl>
                                          </p:spTgt>
                                        </p:tgtEl>
                                      </p:cBhvr>
                                    </p:animEffect>
                                    <p:animScale>
                                      <p:cBhvr>
                                        <p:cTn id="16" dur="770" decel="100000"/>
                                        <p:tgtEl>
                                          <p:spTgt spid="3">
                                            <p:txEl>
                                              <p:pRg st="0" end="0"/>
                                            </p:txEl>
                                          </p:spTgt>
                                        </p:tgtEl>
                                      </p:cBhvr>
                                      <p:from x="10000" y="10000"/>
                                      <p:to x="200000" y="450000"/>
                                    </p:animScale>
                                    <p:animScale>
                                      <p:cBhvr>
                                        <p:cTn id="17" dur="1230" accel="100000" fill="hold">
                                          <p:stCondLst>
                                            <p:cond delay="770"/>
                                          </p:stCondLst>
                                        </p:cTn>
                                        <p:tgtEl>
                                          <p:spTgt spid="3">
                                            <p:txEl>
                                              <p:pRg st="0" end="0"/>
                                            </p:txEl>
                                          </p:spTgt>
                                        </p:tgtEl>
                                      </p:cBhvr>
                                      <p:from x="200000" y="450000"/>
                                      <p:to x="100000" y="100000"/>
                                    </p:animScale>
                                    <p:set>
                                      <p:cBhvr>
                                        <p:cTn id="18" dur="770" fill="hold"/>
                                        <p:tgtEl>
                                          <p:spTgt spid="3">
                                            <p:txEl>
                                              <p:pRg st="0" end="0"/>
                                            </p:txEl>
                                          </p:spTgt>
                                        </p:tgtEl>
                                        <p:attrNameLst>
                                          <p:attrName>ppt_x</p:attrName>
                                        </p:attrNameLst>
                                      </p:cBhvr>
                                      <p:to>
                                        <p:strVal val="(0.5)"/>
                                      </p:to>
                                    </p:set>
                                    <p:anim from="(0.5)" to="(#ppt_x)" calcmode="lin" valueType="num">
                                      <p:cBhvr>
                                        <p:cTn id="19" dur="1230" accel="100000" fill="hold">
                                          <p:stCondLst>
                                            <p:cond delay="770"/>
                                          </p:stCondLst>
                                        </p:cTn>
                                        <p:tgtEl>
                                          <p:spTgt spid="3">
                                            <p:txEl>
                                              <p:pRg st="0" end="0"/>
                                            </p:txEl>
                                          </p:spTgt>
                                        </p:tgtEl>
                                        <p:attrNameLst>
                                          <p:attrName>ppt_x</p:attrName>
                                        </p:attrNameLst>
                                      </p:cBhvr>
                                    </p:anim>
                                    <p:set>
                                      <p:cBhvr>
                                        <p:cTn id="20" dur="770" fill="hold"/>
                                        <p:tgtEl>
                                          <p:spTgt spid="3">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3">
                                            <p:txEl>
                                              <p:pRg st="0" end="0"/>
                                            </p:txEl>
                                          </p:spTgt>
                                        </p:tgtEl>
                                        <p:attrNameLst>
                                          <p:attrName>ppt_y</p:attrName>
                                        </p:attrNameLst>
                                      </p:cBhvr>
                                    </p:anim>
                                  </p:childTnLst>
                                </p:cTn>
                              </p:par>
                              <p:par>
                                <p:cTn id="22" presetID="51"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770" decel="100000"/>
                                        <p:tgtEl>
                                          <p:spTgt spid="3">
                                            <p:txEl>
                                              <p:pRg st="1" end="1"/>
                                            </p:txEl>
                                          </p:spTgt>
                                        </p:tgtEl>
                                      </p:cBhvr>
                                    </p:animEffect>
                                    <p:animScale>
                                      <p:cBhvr>
                                        <p:cTn id="25" dur="770" decel="100000"/>
                                        <p:tgtEl>
                                          <p:spTgt spid="3">
                                            <p:txEl>
                                              <p:pRg st="1" end="1"/>
                                            </p:txEl>
                                          </p:spTgt>
                                        </p:tgtEl>
                                      </p:cBhvr>
                                      <p:from x="10000" y="10000"/>
                                      <p:to x="200000" y="450000"/>
                                    </p:animScale>
                                    <p:animScale>
                                      <p:cBhvr>
                                        <p:cTn id="26" dur="1230" accel="100000" fill="hold">
                                          <p:stCondLst>
                                            <p:cond delay="770"/>
                                          </p:stCondLst>
                                        </p:cTn>
                                        <p:tgtEl>
                                          <p:spTgt spid="3">
                                            <p:txEl>
                                              <p:pRg st="1" end="1"/>
                                            </p:txEl>
                                          </p:spTgt>
                                        </p:tgtEl>
                                      </p:cBhvr>
                                      <p:from x="200000" y="450000"/>
                                      <p:to x="100000" y="100000"/>
                                    </p:animScale>
                                    <p:set>
                                      <p:cBhvr>
                                        <p:cTn id="27" dur="770" fill="hold"/>
                                        <p:tgtEl>
                                          <p:spTgt spid="3">
                                            <p:txEl>
                                              <p:pRg st="1" end="1"/>
                                            </p:txEl>
                                          </p:spTgt>
                                        </p:tgtEl>
                                        <p:attrNameLst>
                                          <p:attrName>ppt_x</p:attrName>
                                        </p:attrNameLst>
                                      </p:cBhvr>
                                      <p:to>
                                        <p:strVal val="(0.5)"/>
                                      </p:to>
                                    </p:set>
                                    <p:anim from="(0.5)" to="(#ppt_x)" calcmode="lin" valueType="num">
                                      <p:cBhvr>
                                        <p:cTn id="28" dur="1230" accel="100000" fill="hold">
                                          <p:stCondLst>
                                            <p:cond delay="770"/>
                                          </p:stCondLst>
                                        </p:cTn>
                                        <p:tgtEl>
                                          <p:spTgt spid="3">
                                            <p:txEl>
                                              <p:pRg st="1" end="1"/>
                                            </p:txEl>
                                          </p:spTgt>
                                        </p:tgtEl>
                                        <p:attrNameLst>
                                          <p:attrName>ppt_x</p:attrName>
                                        </p:attrNameLst>
                                      </p:cBhvr>
                                    </p:anim>
                                    <p:set>
                                      <p:cBhvr>
                                        <p:cTn id="29" dur="770" fill="hold"/>
                                        <p:tgtEl>
                                          <p:spTgt spid="3">
                                            <p:txEl>
                                              <p:pRg st="1" end="1"/>
                                            </p:txEl>
                                          </p:spTgt>
                                        </p:tgtEl>
                                        <p:attrNameLst>
                                          <p:attrName>ppt_y</p:attrName>
                                        </p:attrNameLst>
                                      </p:cBhvr>
                                      <p:to>
                                        <p:strVal val="(#ppt_y+0.4)"/>
                                      </p:to>
                                    </p:set>
                                    <p:anim from="(#ppt_y+0.4)" to="(#ppt_y)" calcmode="lin" valueType="num">
                                      <p:cBhvr>
                                        <p:cTn id="30" dur="1230" accel="100000" fill="hold">
                                          <p:stCondLst>
                                            <p:cond delay="770"/>
                                          </p:stCondLst>
                                        </p:cTn>
                                        <p:tgtEl>
                                          <p:spTgt spid="3">
                                            <p:txEl>
                                              <p:pRg st="1" end="1"/>
                                            </p:txEl>
                                          </p:spTgt>
                                        </p:tgtEl>
                                        <p:attrNameLst>
                                          <p:attrName>ppt_y</p:attrName>
                                        </p:attrNameLst>
                                      </p:cBhvr>
                                    </p:anim>
                                  </p:childTnLst>
                                </p:cTn>
                              </p:par>
                              <p:par>
                                <p:cTn id="31" presetID="51"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par>
                                <p:cTn id="40" presetID="51"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770" decel="100000"/>
                                        <p:tgtEl>
                                          <p:spTgt spid="3">
                                            <p:txEl>
                                              <p:pRg st="3" end="3"/>
                                            </p:txEl>
                                          </p:spTgt>
                                        </p:tgtEl>
                                      </p:cBhvr>
                                    </p:animEffect>
                                    <p:animScale>
                                      <p:cBhvr>
                                        <p:cTn id="43" dur="770" decel="100000"/>
                                        <p:tgtEl>
                                          <p:spTgt spid="3">
                                            <p:txEl>
                                              <p:pRg st="3" end="3"/>
                                            </p:txEl>
                                          </p:spTgt>
                                        </p:tgtEl>
                                      </p:cBhvr>
                                      <p:from x="10000" y="10000"/>
                                      <p:to x="200000" y="450000"/>
                                    </p:animScale>
                                    <p:animScale>
                                      <p:cBhvr>
                                        <p:cTn id="44" dur="1230" accel="100000" fill="hold">
                                          <p:stCondLst>
                                            <p:cond delay="770"/>
                                          </p:stCondLst>
                                        </p:cTn>
                                        <p:tgtEl>
                                          <p:spTgt spid="3">
                                            <p:txEl>
                                              <p:pRg st="3" end="3"/>
                                            </p:txEl>
                                          </p:spTgt>
                                        </p:tgtEl>
                                      </p:cBhvr>
                                      <p:from x="200000" y="450000"/>
                                      <p:to x="100000" y="100000"/>
                                    </p:animScale>
                                    <p:set>
                                      <p:cBhvr>
                                        <p:cTn id="45" dur="770" fill="hold"/>
                                        <p:tgtEl>
                                          <p:spTgt spid="3">
                                            <p:txEl>
                                              <p:pRg st="3" end="3"/>
                                            </p:txEl>
                                          </p:spTgt>
                                        </p:tgtEl>
                                        <p:attrNameLst>
                                          <p:attrName>ppt_x</p:attrName>
                                        </p:attrNameLst>
                                      </p:cBhvr>
                                      <p:to>
                                        <p:strVal val="(0.5)"/>
                                      </p:to>
                                    </p:set>
                                    <p:anim from="(0.5)" to="(#ppt_x)" calcmode="lin" valueType="num">
                                      <p:cBhvr>
                                        <p:cTn id="46" dur="1230" accel="100000" fill="hold">
                                          <p:stCondLst>
                                            <p:cond delay="770"/>
                                          </p:stCondLst>
                                        </p:cTn>
                                        <p:tgtEl>
                                          <p:spTgt spid="3">
                                            <p:txEl>
                                              <p:pRg st="3" end="3"/>
                                            </p:txEl>
                                          </p:spTgt>
                                        </p:tgtEl>
                                        <p:attrNameLst>
                                          <p:attrName>ppt_x</p:attrName>
                                        </p:attrNameLst>
                                      </p:cBhvr>
                                    </p:anim>
                                    <p:set>
                                      <p:cBhvr>
                                        <p:cTn id="47" dur="770" fill="hold"/>
                                        <p:tgtEl>
                                          <p:spTgt spid="3">
                                            <p:txEl>
                                              <p:pRg st="3" end="3"/>
                                            </p:txEl>
                                          </p:spTgt>
                                        </p:tgtEl>
                                        <p:attrNameLst>
                                          <p:attrName>ppt_y</p:attrName>
                                        </p:attrNameLst>
                                      </p:cBhvr>
                                      <p:to>
                                        <p:strVal val="(#ppt_y+0.4)"/>
                                      </p:to>
                                    </p:set>
                                    <p:anim from="(#ppt_y+0.4)" to="(#ppt_y)" calcmode="lin" valueType="num">
                                      <p:cBhvr>
                                        <p:cTn id="48" dur="1230" accel="100000" fill="hold">
                                          <p:stCondLst>
                                            <p:cond delay="770"/>
                                          </p:stCondLst>
                                        </p:cTn>
                                        <p:tgtEl>
                                          <p:spTgt spid="3">
                                            <p:txEl>
                                              <p:pRg st="3" end="3"/>
                                            </p:txEl>
                                          </p:spTgt>
                                        </p:tgtEl>
                                        <p:attrNameLst>
                                          <p:attrName>ppt_y</p:attrName>
                                        </p:attrNameLst>
                                      </p:cBhvr>
                                    </p:anim>
                                  </p:childTnLst>
                                </p:cTn>
                              </p:par>
                              <p:par>
                                <p:cTn id="49" presetID="51" presetClass="entr" presetSubtype="0" fill="hold"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770" decel="100000"/>
                                        <p:tgtEl>
                                          <p:spTgt spid="3">
                                            <p:txEl>
                                              <p:pRg st="4" end="4"/>
                                            </p:txEl>
                                          </p:spTgt>
                                        </p:tgtEl>
                                      </p:cBhvr>
                                    </p:animEffect>
                                    <p:animScale>
                                      <p:cBhvr>
                                        <p:cTn id="52" dur="770" decel="100000"/>
                                        <p:tgtEl>
                                          <p:spTgt spid="3">
                                            <p:txEl>
                                              <p:pRg st="4" end="4"/>
                                            </p:txEl>
                                          </p:spTgt>
                                        </p:tgtEl>
                                      </p:cBhvr>
                                      <p:from x="10000" y="10000"/>
                                      <p:to x="200000" y="450000"/>
                                    </p:animScale>
                                    <p:animScale>
                                      <p:cBhvr>
                                        <p:cTn id="53" dur="1230" accel="100000" fill="hold">
                                          <p:stCondLst>
                                            <p:cond delay="770"/>
                                          </p:stCondLst>
                                        </p:cTn>
                                        <p:tgtEl>
                                          <p:spTgt spid="3">
                                            <p:txEl>
                                              <p:pRg st="4" end="4"/>
                                            </p:txEl>
                                          </p:spTgt>
                                        </p:tgtEl>
                                      </p:cBhvr>
                                      <p:from x="200000" y="450000"/>
                                      <p:to x="100000" y="100000"/>
                                    </p:animScale>
                                    <p:set>
                                      <p:cBhvr>
                                        <p:cTn id="54" dur="770" fill="hold"/>
                                        <p:tgtEl>
                                          <p:spTgt spid="3">
                                            <p:txEl>
                                              <p:pRg st="4" end="4"/>
                                            </p:txEl>
                                          </p:spTgt>
                                        </p:tgtEl>
                                        <p:attrNameLst>
                                          <p:attrName>ppt_x</p:attrName>
                                        </p:attrNameLst>
                                      </p:cBhvr>
                                      <p:to>
                                        <p:strVal val="(0.5)"/>
                                      </p:to>
                                    </p:set>
                                    <p:anim from="(0.5)" to="(#ppt_x)" calcmode="lin" valueType="num">
                                      <p:cBhvr>
                                        <p:cTn id="55" dur="1230" accel="100000" fill="hold">
                                          <p:stCondLst>
                                            <p:cond delay="770"/>
                                          </p:stCondLst>
                                        </p:cTn>
                                        <p:tgtEl>
                                          <p:spTgt spid="3">
                                            <p:txEl>
                                              <p:pRg st="4" end="4"/>
                                            </p:txEl>
                                          </p:spTgt>
                                        </p:tgtEl>
                                        <p:attrNameLst>
                                          <p:attrName>ppt_x</p:attrName>
                                        </p:attrNameLst>
                                      </p:cBhvr>
                                    </p:anim>
                                    <p:set>
                                      <p:cBhvr>
                                        <p:cTn id="56" dur="770" fill="hold"/>
                                        <p:tgtEl>
                                          <p:spTgt spid="3">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4" end="4"/>
                                            </p:txEl>
                                          </p:spTgt>
                                        </p:tgtEl>
                                        <p:attrNameLst>
                                          <p:attrName>ppt_y</p:attrName>
                                        </p:attrNameLst>
                                      </p:cBhvr>
                                    </p:anim>
                                  </p:childTnLst>
                                </p:cTn>
                              </p:par>
                              <p:par>
                                <p:cTn id="58" presetID="51" presetClass="entr" presetSubtype="0" fill="hold" nodeType="with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770" decel="100000"/>
                                        <p:tgtEl>
                                          <p:spTgt spid="3">
                                            <p:txEl>
                                              <p:pRg st="5" end="5"/>
                                            </p:txEl>
                                          </p:spTgt>
                                        </p:tgtEl>
                                      </p:cBhvr>
                                    </p:animEffect>
                                    <p:animScale>
                                      <p:cBhvr>
                                        <p:cTn id="61" dur="770" decel="100000"/>
                                        <p:tgtEl>
                                          <p:spTgt spid="3">
                                            <p:txEl>
                                              <p:pRg st="5" end="5"/>
                                            </p:txEl>
                                          </p:spTgt>
                                        </p:tgtEl>
                                      </p:cBhvr>
                                      <p:from x="10000" y="10000"/>
                                      <p:to x="200000" y="450000"/>
                                    </p:animScale>
                                    <p:animScale>
                                      <p:cBhvr>
                                        <p:cTn id="62" dur="1230" accel="100000" fill="hold">
                                          <p:stCondLst>
                                            <p:cond delay="770"/>
                                          </p:stCondLst>
                                        </p:cTn>
                                        <p:tgtEl>
                                          <p:spTgt spid="3">
                                            <p:txEl>
                                              <p:pRg st="5" end="5"/>
                                            </p:txEl>
                                          </p:spTgt>
                                        </p:tgtEl>
                                      </p:cBhvr>
                                      <p:from x="200000" y="450000"/>
                                      <p:to x="100000" y="100000"/>
                                    </p:animScale>
                                    <p:set>
                                      <p:cBhvr>
                                        <p:cTn id="63" dur="770" fill="hold"/>
                                        <p:tgtEl>
                                          <p:spTgt spid="3">
                                            <p:txEl>
                                              <p:pRg st="5" end="5"/>
                                            </p:txEl>
                                          </p:spTgt>
                                        </p:tgtEl>
                                        <p:attrNameLst>
                                          <p:attrName>ppt_x</p:attrName>
                                        </p:attrNameLst>
                                      </p:cBhvr>
                                      <p:to>
                                        <p:strVal val="(0.5)"/>
                                      </p:to>
                                    </p:set>
                                    <p:anim from="(0.5)" to="(#ppt_x)" calcmode="lin" valueType="num">
                                      <p:cBhvr>
                                        <p:cTn id="64" dur="1230" accel="100000" fill="hold">
                                          <p:stCondLst>
                                            <p:cond delay="770"/>
                                          </p:stCondLst>
                                        </p:cTn>
                                        <p:tgtEl>
                                          <p:spTgt spid="3">
                                            <p:txEl>
                                              <p:pRg st="5" end="5"/>
                                            </p:txEl>
                                          </p:spTgt>
                                        </p:tgtEl>
                                        <p:attrNameLst>
                                          <p:attrName>ppt_x</p:attrName>
                                        </p:attrNameLst>
                                      </p:cBhvr>
                                    </p:anim>
                                    <p:set>
                                      <p:cBhvr>
                                        <p:cTn id="65" dur="770" fill="hold"/>
                                        <p:tgtEl>
                                          <p:spTgt spid="3">
                                            <p:txEl>
                                              <p:pRg st="5" end="5"/>
                                            </p:txEl>
                                          </p:spTgt>
                                        </p:tgtEl>
                                        <p:attrNameLst>
                                          <p:attrName>ppt_y</p:attrName>
                                        </p:attrNameLst>
                                      </p:cBhvr>
                                      <p:to>
                                        <p:strVal val="(#ppt_y+0.4)"/>
                                      </p:to>
                                    </p:set>
                                    <p:anim from="(#ppt_y+0.4)" to="(#ppt_y)" calcmode="lin" valueType="num">
                                      <p:cBhvr>
                                        <p:cTn id="66" dur="1230" accel="100000" fill="hold">
                                          <p:stCondLst>
                                            <p:cond delay="770"/>
                                          </p:stCondLst>
                                        </p:cTn>
                                        <p:tgtEl>
                                          <p:spTgt spid="3">
                                            <p:txEl>
                                              <p:pRg st="5" end="5"/>
                                            </p:txEl>
                                          </p:spTgt>
                                        </p:tgtEl>
                                        <p:attrNameLst>
                                          <p:attrName>ppt_y</p:attrName>
                                        </p:attrNameLst>
                                      </p:cBhvr>
                                    </p:anim>
                                  </p:childTnLst>
                                </p:cTn>
                              </p:par>
                              <p:par>
                                <p:cTn id="67" presetID="51" presetClass="entr" presetSubtype="0" fill="hold"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Effect transition="in" filter="fade">
                                      <p:cBhvr>
                                        <p:cTn id="69" dur="770" decel="100000"/>
                                        <p:tgtEl>
                                          <p:spTgt spid="3">
                                            <p:txEl>
                                              <p:pRg st="6" end="6"/>
                                            </p:txEl>
                                          </p:spTgt>
                                        </p:tgtEl>
                                      </p:cBhvr>
                                    </p:animEffect>
                                    <p:animScale>
                                      <p:cBhvr>
                                        <p:cTn id="70" dur="770" decel="100000"/>
                                        <p:tgtEl>
                                          <p:spTgt spid="3">
                                            <p:txEl>
                                              <p:pRg st="6" end="6"/>
                                            </p:txEl>
                                          </p:spTgt>
                                        </p:tgtEl>
                                      </p:cBhvr>
                                      <p:from x="10000" y="10000"/>
                                      <p:to x="200000" y="450000"/>
                                    </p:animScale>
                                    <p:animScale>
                                      <p:cBhvr>
                                        <p:cTn id="71" dur="1230" accel="100000" fill="hold">
                                          <p:stCondLst>
                                            <p:cond delay="770"/>
                                          </p:stCondLst>
                                        </p:cTn>
                                        <p:tgtEl>
                                          <p:spTgt spid="3">
                                            <p:txEl>
                                              <p:pRg st="6" end="6"/>
                                            </p:txEl>
                                          </p:spTgt>
                                        </p:tgtEl>
                                      </p:cBhvr>
                                      <p:from x="200000" y="450000"/>
                                      <p:to x="100000" y="100000"/>
                                    </p:animScale>
                                    <p:set>
                                      <p:cBhvr>
                                        <p:cTn id="72" dur="770" fill="hold"/>
                                        <p:tgtEl>
                                          <p:spTgt spid="3">
                                            <p:txEl>
                                              <p:pRg st="6" end="6"/>
                                            </p:txEl>
                                          </p:spTgt>
                                        </p:tgtEl>
                                        <p:attrNameLst>
                                          <p:attrName>ppt_x</p:attrName>
                                        </p:attrNameLst>
                                      </p:cBhvr>
                                      <p:to>
                                        <p:strVal val="(0.5)"/>
                                      </p:to>
                                    </p:set>
                                    <p:anim from="(0.5)" to="(#ppt_x)" calcmode="lin" valueType="num">
                                      <p:cBhvr>
                                        <p:cTn id="73" dur="1230" accel="100000" fill="hold">
                                          <p:stCondLst>
                                            <p:cond delay="770"/>
                                          </p:stCondLst>
                                        </p:cTn>
                                        <p:tgtEl>
                                          <p:spTgt spid="3">
                                            <p:txEl>
                                              <p:pRg st="6" end="6"/>
                                            </p:txEl>
                                          </p:spTgt>
                                        </p:tgtEl>
                                        <p:attrNameLst>
                                          <p:attrName>ppt_x</p:attrName>
                                        </p:attrNameLst>
                                      </p:cBhvr>
                                    </p:anim>
                                    <p:set>
                                      <p:cBhvr>
                                        <p:cTn id="74" dur="770" fill="hold"/>
                                        <p:tgtEl>
                                          <p:spTgt spid="3">
                                            <p:txEl>
                                              <p:pRg st="6" end="6"/>
                                            </p:txEl>
                                          </p:spTgt>
                                        </p:tgtEl>
                                        <p:attrNameLst>
                                          <p:attrName>ppt_y</p:attrName>
                                        </p:attrNameLst>
                                      </p:cBhvr>
                                      <p:to>
                                        <p:strVal val="(#ppt_y+0.4)"/>
                                      </p:to>
                                    </p:set>
                                    <p:anim from="(#ppt_y+0.4)" to="(#ppt_y)" calcmode="lin" valueType="num">
                                      <p:cBhvr>
                                        <p:cTn id="75" dur="1230" accel="100000" fill="hold">
                                          <p:stCondLst>
                                            <p:cond delay="770"/>
                                          </p:stCondLst>
                                        </p:cTn>
                                        <p:tgtEl>
                                          <p:spTgt spid="3">
                                            <p:txEl>
                                              <p:pRg st="6" end="6"/>
                                            </p:txEl>
                                          </p:spTgt>
                                        </p:tgtEl>
                                        <p:attrNameLst>
                                          <p:attrName>ppt_y</p:attrName>
                                        </p:attrNameLst>
                                      </p:cBhvr>
                                    </p:anim>
                                  </p:childTnLst>
                                </p:cTn>
                              </p:par>
                              <p:par>
                                <p:cTn id="76" presetID="51" presetClass="entr" presetSubtype="0" fill="hold" nodeType="with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Effect transition="in" filter="fade">
                                      <p:cBhvr>
                                        <p:cTn id="78" dur="770" decel="100000"/>
                                        <p:tgtEl>
                                          <p:spTgt spid="3">
                                            <p:txEl>
                                              <p:pRg st="7" end="7"/>
                                            </p:txEl>
                                          </p:spTgt>
                                        </p:tgtEl>
                                      </p:cBhvr>
                                    </p:animEffect>
                                    <p:animScale>
                                      <p:cBhvr>
                                        <p:cTn id="79" dur="770" decel="100000"/>
                                        <p:tgtEl>
                                          <p:spTgt spid="3">
                                            <p:txEl>
                                              <p:pRg st="7" end="7"/>
                                            </p:txEl>
                                          </p:spTgt>
                                        </p:tgtEl>
                                      </p:cBhvr>
                                      <p:from x="10000" y="10000"/>
                                      <p:to x="200000" y="450000"/>
                                    </p:animScale>
                                    <p:animScale>
                                      <p:cBhvr>
                                        <p:cTn id="80" dur="1230" accel="100000" fill="hold">
                                          <p:stCondLst>
                                            <p:cond delay="770"/>
                                          </p:stCondLst>
                                        </p:cTn>
                                        <p:tgtEl>
                                          <p:spTgt spid="3">
                                            <p:txEl>
                                              <p:pRg st="7" end="7"/>
                                            </p:txEl>
                                          </p:spTgt>
                                        </p:tgtEl>
                                      </p:cBhvr>
                                      <p:from x="200000" y="450000"/>
                                      <p:to x="100000" y="100000"/>
                                    </p:animScale>
                                    <p:set>
                                      <p:cBhvr>
                                        <p:cTn id="81" dur="770" fill="hold"/>
                                        <p:tgtEl>
                                          <p:spTgt spid="3">
                                            <p:txEl>
                                              <p:pRg st="7" end="7"/>
                                            </p:txEl>
                                          </p:spTgt>
                                        </p:tgtEl>
                                        <p:attrNameLst>
                                          <p:attrName>ppt_x</p:attrName>
                                        </p:attrNameLst>
                                      </p:cBhvr>
                                      <p:to>
                                        <p:strVal val="(0.5)"/>
                                      </p:to>
                                    </p:set>
                                    <p:anim from="(0.5)" to="(#ppt_x)" calcmode="lin" valueType="num">
                                      <p:cBhvr>
                                        <p:cTn id="82" dur="1230" accel="100000" fill="hold">
                                          <p:stCondLst>
                                            <p:cond delay="770"/>
                                          </p:stCondLst>
                                        </p:cTn>
                                        <p:tgtEl>
                                          <p:spTgt spid="3">
                                            <p:txEl>
                                              <p:pRg st="7" end="7"/>
                                            </p:txEl>
                                          </p:spTgt>
                                        </p:tgtEl>
                                        <p:attrNameLst>
                                          <p:attrName>ppt_x</p:attrName>
                                        </p:attrNameLst>
                                      </p:cBhvr>
                                    </p:anim>
                                    <p:set>
                                      <p:cBhvr>
                                        <p:cTn id="83" dur="770" fill="hold"/>
                                        <p:tgtEl>
                                          <p:spTgt spid="3">
                                            <p:txEl>
                                              <p:pRg st="7" end="7"/>
                                            </p:txEl>
                                          </p:spTgt>
                                        </p:tgtEl>
                                        <p:attrNameLst>
                                          <p:attrName>ppt_y</p:attrName>
                                        </p:attrNameLst>
                                      </p:cBhvr>
                                      <p:to>
                                        <p:strVal val="(#ppt_y+0.4)"/>
                                      </p:to>
                                    </p:set>
                                    <p:anim from="(#ppt_y+0.4)" to="(#ppt_y)" calcmode="lin" valueType="num">
                                      <p:cBhvr>
                                        <p:cTn id="84" dur="1230" accel="100000" fill="hold">
                                          <p:stCondLst>
                                            <p:cond delay="770"/>
                                          </p:stCondLst>
                                        </p:cTn>
                                        <p:tgtEl>
                                          <p:spTgt spid="3">
                                            <p:txEl>
                                              <p:pRg st="7" end="7"/>
                                            </p:txEl>
                                          </p:spTgt>
                                        </p:tgtEl>
                                        <p:attrNameLst>
                                          <p:attrName>ppt_y</p:attrName>
                                        </p:attrNameLst>
                                      </p:cBhvr>
                                    </p:anim>
                                  </p:childTnLst>
                                </p:cTn>
                              </p:par>
                              <p:par>
                                <p:cTn id="85" presetID="51" presetClass="entr" presetSubtype="0" fill="hold" nodeType="with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770" decel="100000"/>
                                        <p:tgtEl>
                                          <p:spTgt spid="3">
                                            <p:txEl>
                                              <p:pRg st="8" end="8"/>
                                            </p:txEl>
                                          </p:spTgt>
                                        </p:tgtEl>
                                      </p:cBhvr>
                                    </p:animEffect>
                                    <p:animScale>
                                      <p:cBhvr>
                                        <p:cTn id="88" dur="770" decel="100000"/>
                                        <p:tgtEl>
                                          <p:spTgt spid="3">
                                            <p:txEl>
                                              <p:pRg st="8" end="8"/>
                                            </p:txEl>
                                          </p:spTgt>
                                        </p:tgtEl>
                                      </p:cBhvr>
                                      <p:from x="10000" y="10000"/>
                                      <p:to x="200000" y="450000"/>
                                    </p:animScale>
                                    <p:animScale>
                                      <p:cBhvr>
                                        <p:cTn id="89" dur="1230" accel="100000" fill="hold">
                                          <p:stCondLst>
                                            <p:cond delay="770"/>
                                          </p:stCondLst>
                                        </p:cTn>
                                        <p:tgtEl>
                                          <p:spTgt spid="3">
                                            <p:txEl>
                                              <p:pRg st="8" end="8"/>
                                            </p:txEl>
                                          </p:spTgt>
                                        </p:tgtEl>
                                      </p:cBhvr>
                                      <p:from x="200000" y="450000"/>
                                      <p:to x="100000" y="100000"/>
                                    </p:animScale>
                                    <p:set>
                                      <p:cBhvr>
                                        <p:cTn id="90" dur="770" fill="hold"/>
                                        <p:tgtEl>
                                          <p:spTgt spid="3">
                                            <p:txEl>
                                              <p:pRg st="8" end="8"/>
                                            </p:txEl>
                                          </p:spTgt>
                                        </p:tgtEl>
                                        <p:attrNameLst>
                                          <p:attrName>ppt_x</p:attrName>
                                        </p:attrNameLst>
                                      </p:cBhvr>
                                      <p:to>
                                        <p:strVal val="(0.5)"/>
                                      </p:to>
                                    </p:set>
                                    <p:anim from="(0.5)" to="(#ppt_x)" calcmode="lin" valueType="num">
                                      <p:cBhvr>
                                        <p:cTn id="91" dur="1230" accel="100000" fill="hold">
                                          <p:stCondLst>
                                            <p:cond delay="770"/>
                                          </p:stCondLst>
                                        </p:cTn>
                                        <p:tgtEl>
                                          <p:spTgt spid="3">
                                            <p:txEl>
                                              <p:pRg st="8" end="8"/>
                                            </p:txEl>
                                          </p:spTgt>
                                        </p:tgtEl>
                                        <p:attrNameLst>
                                          <p:attrName>ppt_x</p:attrName>
                                        </p:attrNameLst>
                                      </p:cBhvr>
                                    </p:anim>
                                    <p:set>
                                      <p:cBhvr>
                                        <p:cTn id="92" dur="770" fill="hold"/>
                                        <p:tgtEl>
                                          <p:spTgt spid="3">
                                            <p:txEl>
                                              <p:pRg st="8" end="8"/>
                                            </p:txEl>
                                          </p:spTgt>
                                        </p:tgtEl>
                                        <p:attrNameLst>
                                          <p:attrName>ppt_y</p:attrName>
                                        </p:attrNameLst>
                                      </p:cBhvr>
                                      <p:to>
                                        <p:strVal val="(#ppt_y+0.4)"/>
                                      </p:to>
                                    </p:set>
                                    <p:anim from="(#ppt_y+0.4)" to="(#ppt_y)" calcmode="lin" valueType="num">
                                      <p:cBhvr>
                                        <p:cTn id="93" dur="1230" accel="100000" fill="hold">
                                          <p:stCondLst>
                                            <p:cond delay="770"/>
                                          </p:stCondLst>
                                        </p:cTn>
                                        <p:tgtEl>
                                          <p:spTgt spid="3">
                                            <p:txEl>
                                              <p:pRg st="8" end="8"/>
                                            </p:txEl>
                                          </p:spTgt>
                                        </p:tgtEl>
                                        <p:attrNameLst>
                                          <p:attrName>ppt_y</p:attrName>
                                        </p:attrNameLst>
                                      </p:cBhvr>
                                    </p:anim>
                                  </p:childTnLst>
                                </p:cTn>
                              </p:par>
                              <p:par>
                                <p:cTn id="94" presetID="51" presetClass="entr" presetSubtype="0" fill="hold" nodeType="withEffect">
                                  <p:stCondLst>
                                    <p:cond delay="0"/>
                                  </p:stCondLst>
                                  <p:childTnLst>
                                    <p:set>
                                      <p:cBhvr>
                                        <p:cTn id="95" dur="1" fill="hold">
                                          <p:stCondLst>
                                            <p:cond delay="0"/>
                                          </p:stCondLst>
                                        </p:cTn>
                                        <p:tgtEl>
                                          <p:spTgt spid="3">
                                            <p:txEl>
                                              <p:pRg st="9" end="9"/>
                                            </p:txEl>
                                          </p:spTgt>
                                        </p:tgtEl>
                                        <p:attrNameLst>
                                          <p:attrName>style.visibility</p:attrName>
                                        </p:attrNameLst>
                                      </p:cBhvr>
                                      <p:to>
                                        <p:strVal val="visible"/>
                                      </p:to>
                                    </p:set>
                                    <p:animEffect transition="in" filter="fade">
                                      <p:cBhvr>
                                        <p:cTn id="96" dur="770" decel="100000"/>
                                        <p:tgtEl>
                                          <p:spTgt spid="3">
                                            <p:txEl>
                                              <p:pRg st="9" end="9"/>
                                            </p:txEl>
                                          </p:spTgt>
                                        </p:tgtEl>
                                      </p:cBhvr>
                                    </p:animEffect>
                                    <p:animScale>
                                      <p:cBhvr>
                                        <p:cTn id="97" dur="770" decel="100000"/>
                                        <p:tgtEl>
                                          <p:spTgt spid="3">
                                            <p:txEl>
                                              <p:pRg st="9" end="9"/>
                                            </p:txEl>
                                          </p:spTgt>
                                        </p:tgtEl>
                                      </p:cBhvr>
                                      <p:from x="10000" y="10000"/>
                                      <p:to x="200000" y="450000"/>
                                    </p:animScale>
                                    <p:animScale>
                                      <p:cBhvr>
                                        <p:cTn id="98" dur="1230" accel="100000" fill="hold">
                                          <p:stCondLst>
                                            <p:cond delay="770"/>
                                          </p:stCondLst>
                                        </p:cTn>
                                        <p:tgtEl>
                                          <p:spTgt spid="3">
                                            <p:txEl>
                                              <p:pRg st="9" end="9"/>
                                            </p:txEl>
                                          </p:spTgt>
                                        </p:tgtEl>
                                      </p:cBhvr>
                                      <p:from x="200000" y="450000"/>
                                      <p:to x="100000" y="100000"/>
                                    </p:animScale>
                                    <p:set>
                                      <p:cBhvr>
                                        <p:cTn id="99" dur="770" fill="hold"/>
                                        <p:tgtEl>
                                          <p:spTgt spid="3">
                                            <p:txEl>
                                              <p:pRg st="9" end="9"/>
                                            </p:txEl>
                                          </p:spTgt>
                                        </p:tgtEl>
                                        <p:attrNameLst>
                                          <p:attrName>ppt_x</p:attrName>
                                        </p:attrNameLst>
                                      </p:cBhvr>
                                      <p:to>
                                        <p:strVal val="(0.5)"/>
                                      </p:to>
                                    </p:set>
                                    <p:anim from="(0.5)" to="(#ppt_x)" calcmode="lin" valueType="num">
                                      <p:cBhvr>
                                        <p:cTn id="100" dur="1230" accel="100000" fill="hold">
                                          <p:stCondLst>
                                            <p:cond delay="770"/>
                                          </p:stCondLst>
                                        </p:cTn>
                                        <p:tgtEl>
                                          <p:spTgt spid="3">
                                            <p:txEl>
                                              <p:pRg st="9" end="9"/>
                                            </p:txEl>
                                          </p:spTgt>
                                        </p:tgtEl>
                                        <p:attrNameLst>
                                          <p:attrName>ppt_x</p:attrName>
                                        </p:attrNameLst>
                                      </p:cBhvr>
                                    </p:anim>
                                    <p:set>
                                      <p:cBhvr>
                                        <p:cTn id="101" dur="770" fill="hold"/>
                                        <p:tgtEl>
                                          <p:spTgt spid="3">
                                            <p:txEl>
                                              <p:pRg st="9" end="9"/>
                                            </p:txEl>
                                          </p:spTgt>
                                        </p:tgtEl>
                                        <p:attrNameLst>
                                          <p:attrName>ppt_y</p:attrName>
                                        </p:attrNameLst>
                                      </p:cBhvr>
                                      <p:to>
                                        <p:strVal val="(#ppt_y+0.4)"/>
                                      </p:to>
                                    </p:set>
                                    <p:anim from="(#ppt_y+0.4)" to="(#ppt_y)" calcmode="lin" valueType="num">
                                      <p:cBhvr>
                                        <p:cTn id="102" dur="1230" accel="100000" fill="hold">
                                          <p:stCondLst>
                                            <p:cond delay="770"/>
                                          </p:stCondLst>
                                        </p:cTn>
                                        <p:tgtEl>
                                          <p:spTgt spid="3">
                                            <p:txEl>
                                              <p:pRg st="9" end="9"/>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210</TotalTime>
  <Words>550</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Stream</vt:lpstr>
      <vt:lpstr>INTERPRETIVISM</vt:lpstr>
      <vt:lpstr>Characteristics</vt:lpstr>
      <vt:lpstr>Slide 3</vt:lpstr>
      <vt:lpstr>Advantages and Disadvantages of Theory</vt:lpstr>
      <vt:lpstr>Research Methods Used</vt:lpstr>
      <vt:lpstr>Observation </vt:lpstr>
      <vt:lpstr>Interviews – structured, semi or none/open or closed questions</vt:lpstr>
      <vt:lpstr>Shoot ‘em up   Interactive Quiz  http://classtools.net/my/quiz34202.htm</vt:lpstr>
      <vt:lpstr>Questions</vt:lpstr>
    </vt:vector>
  </TitlesOfParts>
  <Company>Weymouth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INTERPRETIVISM</dc:title>
  <dc:creator>Weymouth College</dc:creator>
  <cp:lastModifiedBy>jason_cridland</cp:lastModifiedBy>
  <cp:revision>23</cp:revision>
  <dcterms:created xsi:type="dcterms:W3CDTF">2009-03-10T15:14:43Z</dcterms:created>
  <dcterms:modified xsi:type="dcterms:W3CDTF">2009-03-18T08:52:23Z</dcterms:modified>
</cp:coreProperties>
</file>